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Lst>
  <p:notesMasterIdLst>
    <p:notesMasterId r:id="rId7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equip people who could not attend with clear teaching about regulation, attachment, repair, vulnerability and Christian spiritual reflection. Independent resource, not an official Pure Desire recording or transcript.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instruction: clearly distinguish the official session titles and sourced ideas from the added teaching framework. This is not endorsed by Pure Desire, Grace Church or the speakers. The PDF has the same content as the PowerPoint.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outcomes can be demonstrated with small role-plays or personal reflection. No one should be pressured to share highly personal experiences in a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Grace Church local watch party October 17, 2026; session titles and speaker names from the supplied event schedule. Material for Sessions 1–4 presently available. Session 5 and Q&amp;A have not yet been substantively reviewed.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five-step model is an original educational synthesis; it should not be attributed as an official formula from any one summit speaker.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Ashley Jameson frames the session with Mark 12:30 and the claim that all parts of a person matter. This slide broadens the concept into a whole-person learning model. This is a theological and practical framework, not a claim that Scripture supplies clinical mechanisms.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Grace Church attendee handout pp. 4–9.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trigger may be a reminder, cue or stressful event linked to past learning; the body and mind can respond quickly. Encourage curiosity without dismissing a person’s lived experience or assuming a reaction reveals factual danger.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separating observation from interpretation. A trigger is not a verdict; physical activation is also not evidence that nothing serious is happening. Both information streams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window of tolerance is a useful clinical metaphor. Heightened or lowered arousal is not inherently bad; both can be adaptive. Regulation means flexibility, not staying calm all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using the five questions, determine whether the situation requires immediate safety action. Regulation helps discern what to do; it is not a requirement to stay in a dangerous interaction.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Avoid overclaiming physiological mechanisms or diagnosing past trauma from bodily symptoms. The gut and brain communicate through neural, hormonal and immune pathways.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Boundary examples are independently authored. A boundary is not a guarantee that another person will respect it. Safe relationships allow respectful limits, follow-through and mutual dignity.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the biblical narrative accurately without implying sleep and food alone treat trauma or mental illness. Stress deserves compassion, and serious symptoms may need professional support.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people experience increased discomfort with breathwork or closed-eye exercises. Offer choices; allow looking around or moving instead. The goal is flexible attention, not compulsory calm.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case study is original. Clarify that other people are responsible for their own harmful behavior. Emotional self-regulation does not mean tolerating mistreatment.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permit participants to pass. Reflection questions are original applications of the session; they are not quotations from the speaker.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handwritten notes, attendee handout pp. 10–11; compare separately with podcast discussions, not as keynote transcript.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words occur in the user’s notes. This slide offers independent explanations and avoids presenting a particular order as a diagnostic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Attachment research discusses earned security, but definitions and measurement vary. A general educational explanation, not a claim about any individual’s attachment classification.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 taxonomy for educational use. The source notes emphasize repair and shame. Discussing betrayal and serious harm needs care: distance and independent support may be safer than joint repair.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Interpretive repair map. The notes indicate effective repair may strengthen secure attachment, but this outcome cannot be promised. Greater trust follows observed change and freely chosen participation.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Six-part model is original pedagogical synthesis, not presented as a formal Thompson protocol. Emphasize difference between apology and sustained repair.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language is original. Acknowledgment of impact need not require agreement with every interpretation. What matters is truthful ownership and clear corrective 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non-coercive. Do not insist that an apology earns immediate access, physical closeness, restored trust or reconciliation.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Attendee notes mention shame, withdrawal and curious naming of experience. This is a general conceptual distinction; it is not a clinical diagnosis.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applied expansion based on the attendee notes about attention, curiosity, seeing and soothing. The keynote audio was not reviewed.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Attendee notes refer to Genesis 1, God saying “Let us,” and being artists who reflect God. Avoid claiming unverified verbatim language. The hiding imagery comes from Genesis 3 and is an added biblical connection.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this carefully if the audience includes people experiencing interpersonal violence or coercion. Encourage qualified professional or local advocacy support where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do not ask participants to rehearse an unsafe relationship interaction. An example involving lateness, interruptions or misunderstanding is sufficient.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handout pp. 12–17 and attendee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Fight, flight, freeze, fawn diagram from the supplied handout. Fawn is an informal trauma-response concept and not a distinct autonomic medical category. Responses overlap and vary.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simplified science. Sympathetic and parasympathetic branches have interacting roles; they are not literal on/off buttons. Stress reactions are adaptive in context, and many medical conditions affect arousal and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 education only. The listed signs are nonspecific and may have medical, psychological, environmental or mixed causes.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Distinguish metaphorical “body remembers” from literal storage of a complete verifiable memory in body tissue. Memory and physiological responses are complex. This avoids unwarranted inference.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Summit handout emphasizes that patterns built through experience may change through experience. Neuroplasticity is genuine but mechanisms and treatment outcomes vary widely; do not promise “rewiring” after a set number of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“Stone by stone” and repetition themes appear in the provided materials. Examples and framing are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gentle safety wording. Breathwork may not suit people with certain conditions, and breath-holding can be uncomfortable. This is not respiratory or trauma treatment guidance.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five-sense practice is a grounding exercise. There are multiple versions; tailoring is acceptable. “2 things you can smell” can be difficult or inaccessible, so optional remembered scent is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handout references humming, singing, sensory input, grounding, movement, nutrition, rest and safe relationships. Claims of immediate “vagus nerve activation” should not be overstated; emphasis is on pragmatic coping.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 day-plan inspired by the session. Invite readers to tailor for disability, work demands and family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 practical reframing, not a clinical measure of nervous-system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3 reflection prompts are original and appropriate for discussion or private journaling.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handwritten notes pp. 18–19; no video reviewed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distinction synthesizes the attendee notes: “vulnerability blind,” empowered vulnerability, voice, protection, discernment, self/relationship/moment safety. Do not put the illustrative quotes in the speaker’s mouth.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notes identify connection, sense of self and belonging as important human needs. Wording is explanatory, not quoted.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independently authored application for betrayal recovery. Respect agency and differing needs; avoid reconciliation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Attendee notes list “voice,” “protection,” and “discernment” with terms such as speaking truth, active boundaries and assessing safety. Our examples are original.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speaker’s exact phrasing is not verified; this page builds from the handwritten self/relationship/moment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 graduated examples. Vulnerability is not necessarily sequential and can be refused. A person should not attempt high-risk vulnerability with someone who is coercive or repeatedly unsafe.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are newly written. A boundary should be realistic, non-punitive, and within one’s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Illustrative dialogue is original and is not a quotation from Michelle Mays.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journal questions are original applications. Avoid asking members to reveal sensitive stories publicly.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synthesis; supplemental source: Treina Nash LMFT, “Connection is the Correction”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 redesign informed by a separate handout titled “Connection is the Correction,” attributed to Treina Nash, LMFT. This is not a claim that Treina Nash presented at this summit, nor a reproduction of the original 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Inspired by “Connection is the Correction” and recovery mindsets. Examples are conceptual, not a clinical protocol.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 independent application. Rebuilding trust often entails asymmetrical responsibilities; honoring a person’s dignity does not eliminate consequences or legitimate transparency requests.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distinctions are added safeguards for an audience that may include those recovering from harmful or coercive relationships. Specific transparency agreements should be reviewed for proportionality, consent and safety, ideally with qualified support when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 educational applications for home life; not a summary of separate youth programming and not an instruction to disclose adult recovery details to children.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Seven-day practice plan is an original synthesis. Participants should adapt to their own circumstances and support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attempt conflict resolution with an unsafe person for the sake of completing a workbook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facilitation notes: never require trauma narratives, betrayal details or confession. Invite referral to qualified help where appropriate. Do not promise confidentiality beyond what the group can realistically maintain.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ask what the late person must own, what the waiting person may request, and how changed behavior would be observed. Avoid forced reconciliation or public disclosure.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references and concise themes, not quotations from the keynote and not a claim that all passages were taught at the summit. Some appeared explicitly in the supplied materials; others are additional study references.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guardrails are independent synthesis and supported by general safety-informed considerations, not verbatim speaker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edition intentionally does not fabricate the keynote transcripts, Q&amp;A answers, or Session 5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Copyright and attribution: this deck is independently authored, not affiliated with or endorsed by Pure Desire, Grace Church or any named speaker. User-supplied material was used to identify topics; full protected manual pages are not reproduced. The original photos are not included. Session content includes author-created paraphrases and extensions.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Invite participants to choose one repeatable practice. Encourage qualified support when unresolved trauma, betrayal or unsafe conduct requires more than self-help.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303D"/>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E6AF45"/>
          </a:solidFill>
          <a:ln w="12700">
            <a:solidFill>
              <a:srgbClr val="E6AF45">
                <a:alpha val="0"/>
              </a:srgbClr>
            </a:solidFill>
            <a:prstDash val="solid"/>
          </a:ln>
        </p:spPr>
      </p:sp>
      <p:sp>
        <p:nvSpPr>
          <p:cNvPr id="3" name="Shape 1"/>
          <p:cNvSpPr/>
          <p:nvPr/>
        </p:nvSpPr>
        <p:spPr>
          <a:xfrm>
            <a:off x="8522208" y="-685800"/>
            <a:ext cx="5120640" cy="5120640"/>
          </a:xfrm>
          <a:prstGeom prst="ellipse">
            <a:avLst/>
          </a:prstGeom>
          <a:solidFill>
            <a:srgbClr val="1F4451"/>
          </a:solidFill>
          <a:ln w="12700">
            <a:solidFill>
              <a:srgbClr val="1F4451">
                <a:alpha val="0"/>
              </a:srgbClr>
            </a:solidFill>
            <a:prstDash val="solid"/>
          </a:ln>
        </p:spPr>
      </p:sp>
      <p:sp>
        <p:nvSpPr>
          <p:cNvPr id="4" name="Shape 2"/>
          <p:cNvSpPr/>
          <p:nvPr/>
        </p:nvSpPr>
        <p:spPr>
          <a:xfrm>
            <a:off x="9482328" y="1115568"/>
            <a:ext cx="3474720" cy="3474720"/>
          </a:xfrm>
          <a:prstGeom prst="ellipse">
            <a:avLst/>
          </a:prstGeom>
          <a:solidFill>
            <a:srgbClr val="267E88"/>
          </a:solidFill>
          <a:ln w="12700">
            <a:solidFill>
              <a:srgbClr val="267E88">
                <a:alpha val="0"/>
              </a:srgbClr>
            </a:solidFill>
            <a:prstDash val="solid"/>
          </a:ln>
        </p:spPr>
      </p:sp>
      <p:sp>
        <p:nvSpPr>
          <p:cNvPr id="5" name="Shape 3"/>
          <p:cNvSpPr/>
          <p:nvPr/>
        </p:nvSpPr>
        <p:spPr>
          <a:xfrm>
            <a:off x="10341864" y="2048256"/>
            <a:ext cx="1508760" cy="1508760"/>
          </a:xfrm>
          <a:prstGeom prst="ellipse">
            <a:avLst/>
          </a:prstGeom>
          <a:solidFill>
            <a:srgbClr val="E6AF45"/>
          </a:solidFill>
          <a:ln w="12700">
            <a:solidFill>
              <a:srgbClr val="E6AF45">
                <a:alpha val="0"/>
              </a:srgbClr>
            </a:solidFill>
            <a:prstDash val="solid"/>
          </a:ln>
        </p:spPr>
      </p:sp>
      <p:sp>
        <p:nvSpPr>
          <p:cNvPr id="6" name="Shape 4"/>
          <p:cNvSpPr/>
          <p:nvPr/>
        </p:nvSpPr>
        <p:spPr>
          <a:xfrm>
            <a:off x="813816" y="987552"/>
            <a:ext cx="960120" cy="73152"/>
          </a:xfrm>
          <a:prstGeom prst="rect">
            <a:avLst/>
          </a:prstGeom>
          <a:solidFill>
            <a:srgbClr val="E6AF45"/>
          </a:solidFill>
          <a:ln w="12700">
            <a:solidFill>
              <a:srgbClr val="E6AF45">
                <a:alpha val="0"/>
              </a:srgbClr>
            </a:solidFill>
            <a:prstDash val="solid"/>
          </a:ln>
        </p:spPr>
      </p:sp>
      <p:sp>
        <p:nvSpPr>
          <p:cNvPr id="7" name="Text 5"/>
          <p:cNvSpPr/>
          <p:nvPr/>
        </p:nvSpPr>
        <p:spPr>
          <a:xfrm>
            <a:off x="795528" y="1490472"/>
            <a:ext cx="8778240" cy="960120"/>
          </a:xfrm>
          <a:prstGeom prst="rect">
            <a:avLst/>
          </a:prstGeom>
          <a:noFill/>
          <a:ln/>
        </p:spPr>
        <p:txBody>
          <a:bodyPr wrap="square" lIns="0" tIns="0" rIns="0" bIns="0" rtlCol="0" anchor="ctr">
            <a:normAutofit/>
          </a:bodyPr>
          <a:lstStyle/>
          <a:p>
            <a:pPr indent="0" marL="0">
              <a:buNone/>
            </a:pPr>
            <a:r>
              <a:rPr lang="en-US" sz="6000" b="1" dirty="0">
                <a:solidFill>
                  <a:srgbClr val="FFFFFF"/>
                </a:solidFill>
                <a:latin typeface="Inter Display" pitchFamily="34" charset="0"/>
                <a:ea typeface="Inter Display" pitchFamily="34" charset="-122"/>
                <a:cs typeface="Inter Display" pitchFamily="34" charset="-120"/>
              </a:rPr>
              <a:t>RISE &amp;</a:t>
            </a:r>
            <a:endParaRPr lang="en-US" sz="6000" dirty="0"/>
          </a:p>
        </p:txBody>
      </p:sp>
      <p:sp>
        <p:nvSpPr>
          <p:cNvPr id="8" name="Text 6"/>
          <p:cNvSpPr/>
          <p:nvPr/>
        </p:nvSpPr>
        <p:spPr>
          <a:xfrm>
            <a:off x="795528" y="2468880"/>
            <a:ext cx="9144000" cy="1051560"/>
          </a:xfrm>
          <a:prstGeom prst="rect">
            <a:avLst/>
          </a:prstGeom>
          <a:noFill/>
          <a:ln/>
        </p:spPr>
        <p:txBody>
          <a:bodyPr wrap="square" lIns="0" tIns="0" rIns="0" bIns="0" rtlCol="0" anchor="ctr">
            <a:normAutofit/>
          </a:bodyPr>
          <a:lstStyle/>
          <a:p>
            <a:pPr indent="0" marL="0">
              <a:buNone/>
            </a:pPr>
            <a:r>
              <a:rPr lang="en-US" sz="6700" b="1" dirty="0">
                <a:solidFill>
                  <a:srgbClr val="FFFFFF"/>
                </a:solidFill>
                <a:latin typeface="Inter Display" pitchFamily="34" charset="0"/>
                <a:ea typeface="Inter Display" pitchFamily="34" charset="-122"/>
                <a:cs typeface="Inter Display" pitchFamily="34" charset="-120"/>
              </a:rPr>
              <a:t>REBUILD</a:t>
            </a:r>
            <a:endParaRPr lang="en-US" sz="6700" dirty="0"/>
          </a:p>
        </p:txBody>
      </p:sp>
      <p:sp>
        <p:nvSpPr>
          <p:cNvPr id="9" name="Text 7"/>
          <p:cNvSpPr/>
          <p:nvPr/>
        </p:nvSpPr>
        <p:spPr>
          <a:xfrm>
            <a:off x="832104" y="3840480"/>
            <a:ext cx="9966960" cy="448056"/>
          </a:xfrm>
          <a:prstGeom prst="rect">
            <a:avLst/>
          </a:prstGeom>
          <a:noFill/>
          <a:ln/>
        </p:spPr>
        <p:txBody>
          <a:bodyPr wrap="square" lIns="0" tIns="0" rIns="0" bIns="0" rtlCol="0" anchor="ctr">
            <a:normAutofit/>
          </a:bodyPr>
          <a:lstStyle/>
          <a:p>
            <a:pPr indent="0" marL="0">
              <a:buNone/>
            </a:pPr>
            <a:r>
              <a:rPr lang="en-US" sz="2200" b="1" spc="130" kern="0" dirty="0">
                <a:solidFill>
                  <a:srgbClr val="BFE0DE"/>
                </a:solidFill>
                <a:latin typeface="Inter Display" pitchFamily="34" charset="0"/>
                <a:ea typeface="Inter Display" pitchFamily="34" charset="-122"/>
                <a:cs typeface="Inter Display" pitchFamily="34" charset="-120"/>
              </a:rPr>
              <a:t>REBUILDING CONNECTION, SAFETY &amp; HOPE</a:t>
            </a:r>
            <a:endParaRPr lang="en-US" sz="2200" dirty="0"/>
          </a:p>
        </p:txBody>
      </p:sp>
      <p:sp>
        <p:nvSpPr>
          <p:cNvPr id="10" name="Text 8"/>
          <p:cNvSpPr/>
          <p:nvPr/>
        </p:nvSpPr>
        <p:spPr>
          <a:xfrm>
            <a:off x="832104" y="4709160"/>
            <a:ext cx="9144000" cy="338328"/>
          </a:xfrm>
          <a:prstGeom prst="rect">
            <a:avLst/>
          </a:prstGeom>
          <a:noFill/>
          <a:ln/>
        </p:spPr>
        <p:txBody>
          <a:bodyPr wrap="square" lIns="0" tIns="0" rIns="0" bIns="0" rtlCol="0" anchor="ctr">
            <a:normAutofit/>
          </a:bodyPr>
          <a:lstStyle/>
          <a:p>
            <a:pPr indent="0" marL="0">
              <a:buNone/>
            </a:pPr>
            <a:r>
              <a:rPr lang="en-US" sz="1700" dirty="0">
                <a:solidFill>
                  <a:srgbClr val="FFFFFF"/>
                </a:solidFill>
                <a:latin typeface="Inter" pitchFamily="34" charset="0"/>
                <a:ea typeface="Inter" pitchFamily="34" charset="-122"/>
                <a:cs typeface="Inter" pitchFamily="34" charset="-120"/>
              </a:rPr>
              <a:t>A complete attendee-informed teaching presentation</a:t>
            </a:r>
            <a:endParaRPr lang="en-US" sz="1700" dirty="0"/>
          </a:p>
        </p:txBody>
      </p:sp>
      <p:sp>
        <p:nvSpPr>
          <p:cNvPr id="11" name="Text 9"/>
          <p:cNvSpPr/>
          <p:nvPr/>
        </p:nvSpPr>
        <p:spPr>
          <a:xfrm>
            <a:off x="832104" y="6135624"/>
            <a:ext cx="10607040" cy="292608"/>
          </a:xfrm>
          <a:prstGeom prst="rect">
            <a:avLst/>
          </a:prstGeom>
          <a:noFill/>
          <a:ln/>
        </p:spPr>
        <p:txBody>
          <a:bodyPr wrap="square" lIns="0" tIns="0" rIns="0" bIns="0" rtlCol="0" anchor="ctr">
            <a:normAutofit/>
          </a:bodyPr>
          <a:lstStyle/>
          <a:p>
            <a:pPr indent="0" marL="0">
              <a:buNone/>
            </a:pPr>
            <a:r>
              <a:rPr lang="en-US" sz="1100" b="1" spc="80" kern="0" dirty="0">
                <a:solidFill>
                  <a:srgbClr val="E6AF45"/>
                </a:solidFill>
                <a:latin typeface="Inter Display" pitchFamily="34" charset="0"/>
                <a:ea typeface="Inter Display" pitchFamily="34" charset="-122"/>
                <a:cs typeface="Inter Display" pitchFamily="34" charset="-120"/>
              </a:rPr>
              <a:t>PURE DESIRE SUMMIT 2026  /  GRACE CHURCH WATCH PARTY  /  OCT 17</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ORIENTATION</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What this presentation is — and is not</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 comprehensive reconstruction based on documented summit materials, not a verbatim video recap.</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02</a:t>
            </a:r>
            <a:endParaRPr lang="en-US" sz="1000" dirty="0"/>
          </a:p>
        </p:txBody>
      </p:sp>
      <p:sp>
        <p:nvSpPr>
          <p:cNvPr id="9" name="Shape 7"/>
          <p:cNvSpPr/>
          <p:nvPr/>
        </p:nvSpPr>
        <p:spPr>
          <a:xfrm>
            <a:off x="713232" y="2212848"/>
            <a:ext cx="3465576" cy="3246120"/>
          </a:xfrm>
          <a:prstGeom prst="roundRect">
            <a:avLst/>
          </a:prstGeom>
          <a:solidFill>
            <a:srgbClr val="FFFFFF"/>
          </a:solidFill>
          <a:ln w="12700">
            <a:solidFill>
              <a:srgbClr val="DCE5E2"/>
            </a:solidFill>
            <a:prstDash val="solid"/>
          </a:ln>
        </p:spPr>
      </p:sp>
      <p:sp>
        <p:nvSpPr>
          <p:cNvPr id="10" name="Shape 8"/>
          <p:cNvSpPr/>
          <p:nvPr/>
        </p:nvSpPr>
        <p:spPr>
          <a:xfrm>
            <a:off x="713232" y="2212848"/>
            <a:ext cx="59436" cy="3246120"/>
          </a:xfrm>
          <a:prstGeom prst="rect">
            <a:avLst/>
          </a:prstGeom>
          <a:solidFill>
            <a:srgbClr val="267E88"/>
          </a:solidFill>
          <a:ln w="12700">
            <a:solidFill>
              <a:srgbClr val="267E88">
                <a:alpha val="0"/>
              </a:srgbClr>
            </a:solidFill>
            <a:prstDash val="solid"/>
          </a:ln>
        </p:spPr>
      </p:sp>
      <p:sp>
        <p:nvSpPr>
          <p:cNvPr id="11" name="Text 9"/>
          <p:cNvSpPr/>
          <p:nvPr/>
        </p:nvSpPr>
        <p:spPr>
          <a:xfrm>
            <a:off x="914400"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Grounded in evidence</a:t>
            </a:r>
            <a:endParaRPr lang="en-US" sz="1750" dirty="0"/>
          </a:p>
        </p:txBody>
      </p:sp>
      <p:sp>
        <p:nvSpPr>
          <p:cNvPr id="12" name="Text 10"/>
          <p:cNvSpPr/>
          <p:nvPr/>
        </p:nvSpPr>
        <p:spPr>
          <a:xfrm>
            <a:off x="914400"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The printed October 17 Grace Church handout, visible speaker pages, and attendee notes for Sessions 1–4.</a:t>
            </a:r>
            <a:endParaRPr lang="en-US" sz="1530" dirty="0"/>
          </a:p>
        </p:txBody>
      </p:sp>
      <p:sp>
        <p:nvSpPr>
          <p:cNvPr id="13" name="Shape 11"/>
          <p:cNvSpPr/>
          <p:nvPr/>
        </p:nvSpPr>
        <p:spPr>
          <a:xfrm>
            <a:off x="4352544" y="2212848"/>
            <a:ext cx="3465576" cy="3246120"/>
          </a:xfrm>
          <a:prstGeom prst="roundRect">
            <a:avLst/>
          </a:prstGeom>
          <a:solidFill>
            <a:srgbClr val="FFFFFF"/>
          </a:solidFill>
          <a:ln w="12700">
            <a:solidFill>
              <a:srgbClr val="DCE5E2"/>
            </a:solidFill>
            <a:prstDash val="solid"/>
          </a:ln>
        </p:spPr>
      </p:sp>
      <p:sp>
        <p:nvSpPr>
          <p:cNvPr id="14" name="Shape 12"/>
          <p:cNvSpPr/>
          <p:nvPr/>
        </p:nvSpPr>
        <p:spPr>
          <a:xfrm>
            <a:off x="4352544" y="2212848"/>
            <a:ext cx="59436" cy="3246120"/>
          </a:xfrm>
          <a:prstGeom prst="rect">
            <a:avLst/>
          </a:prstGeom>
          <a:solidFill>
            <a:srgbClr val="E6AF45"/>
          </a:solidFill>
          <a:ln w="12700">
            <a:solidFill>
              <a:srgbClr val="E6AF45">
                <a:alpha val="0"/>
              </a:srgbClr>
            </a:solidFill>
            <a:prstDash val="solid"/>
          </a:ln>
        </p:spPr>
      </p:sp>
      <p:sp>
        <p:nvSpPr>
          <p:cNvPr id="15" name="Text 13"/>
          <p:cNvSpPr/>
          <p:nvPr/>
        </p:nvSpPr>
        <p:spPr>
          <a:xfrm>
            <a:off x="4553712"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Expanded for learning</a:t>
            </a:r>
            <a:endParaRPr lang="en-US" sz="1750" dirty="0"/>
          </a:p>
        </p:txBody>
      </p:sp>
      <p:sp>
        <p:nvSpPr>
          <p:cNvPr id="16" name="Text 14"/>
          <p:cNvSpPr/>
          <p:nvPr/>
        </p:nvSpPr>
        <p:spPr>
          <a:xfrm>
            <a:off x="4553712"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Fresh explanations, original diagrams, conversation examples, and practices developed to make the material usable.</a:t>
            </a:r>
            <a:endParaRPr lang="en-US" sz="1530" dirty="0"/>
          </a:p>
        </p:txBody>
      </p:sp>
      <p:sp>
        <p:nvSpPr>
          <p:cNvPr id="17" name="Shape 15"/>
          <p:cNvSpPr/>
          <p:nvPr/>
        </p:nvSpPr>
        <p:spPr>
          <a:xfrm>
            <a:off x="7991856" y="2212848"/>
            <a:ext cx="3465576" cy="3246120"/>
          </a:xfrm>
          <a:prstGeom prst="roundRect">
            <a:avLst/>
          </a:prstGeom>
          <a:solidFill>
            <a:srgbClr val="FFFFFF"/>
          </a:solidFill>
          <a:ln w="12700">
            <a:solidFill>
              <a:srgbClr val="DCE5E2"/>
            </a:solidFill>
            <a:prstDash val="solid"/>
          </a:ln>
        </p:spPr>
      </p:sp>
      <p:sp>
        <p:nvSpPr>
          <p:cNvPr id="18" name="Shape 16"/>
          <p:cNvSpPr/>
          <p:nvPr/>
        </p:nvSpPr>
        <p:spPr>
          <a:xfrm>
            <a:off x="7991856" y="2212848"/>
            <a:ext cx="59436" cy="3246120"/>
          </a:xfrm>
          <a:prstGeom prst="rect">
            <a:avLst/>
          </a:prstGeom>
          <a:solidFill>
            <a:srgbClr val="CC715B"/>
          </a:solidFill>
          <a:ln w="12700">
            <a:solidFill>
              <a:srgbClr val="CC715B">
                <a:alpha val="0"/>
              </a:srgbClr>
            </a:solidFill>
            <a:prstDash val="solid"/>
          </a:ln>
        </p:spPr>
      </p:sp>
      <p:sp>
        <p:nvSpPr>
          <p:cNvPr id="19" name="Text 17"/>
          <p:cNvSpPr/>
          <p:nvPr/>
        </p:nvSpPr>
        <p:spPr>
          <a:xfrm>
            <a:off x="8193024"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Clear about gaps</a:t>
            </a:r>
            <a:endParaRPr lang="en-US" sz="1750" dirty="0"/>
          </a:p>
        </p:txBody>
      </p:sp>
      <p:sp>
        <p:nvSpPr>
          <p:cNvPr id="20" name="Text 18"/>
          <p:cNvSpPr/>
          <p:nvPr/>
        </p:nvSpPr>
        <p:spPr>
          <a:xfrm>
            <a:off x="8193024"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Nick Stumbo’s Session 5 and the Q&amp;A are marked pending until the recordings can be reviewed.</a:t>
            </a:r>
            <a:endParaRPr lang="en-US" sz="1530" dirty="0"/>
          </a:p>
        </p:txBody>
      </p:sp>
      <p:sp>
        <p:nvSpPr>
          <p:cNvPr id="21" name="Shape 19"/>
          <p:cNvSpPr/>
          <p:nvPr/>
        </p:nvSpPr>
        <p:spPr>
          <a:xfrm>
            <a:off x="713232" y="5623560"/>
            <a:ext cx="10771632" cy="502920"/>
          </a:xfrm>
          <a:prstGeom prst="roundRect">
            <a:avLst/>
          </a:prstGeom>
          <a:solidFill>
            <a:srgbClr val="E7F1EF"/>
          </a:solidFill>
          <a:ln w="12700">
            <a:solidFill>
              <a:srgbClr val="E7F1EF"/>
            </a:solidFill>
            <a:prstDash val="solid"/>
          </a:ln>
        </p:spPr>
      </p:sp>
      <p:sp>
        <p:nvSpPr>
          <p:cNvPr id="22" name="Text 20"/>
          <p:cNvSpPr/>
          <p:nvPr/>
        </p:nvSpPr>
        <p:spPr>
          <a:xfrm>
            <a:off x="941832" y="5696712"/>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Use it for individual study, small-group discussion, or guided conversation — not diagnosis or therapy.</a:t>
            </a:r>
            <a:endParaRPr lang="en-US" sz="154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LEARNING OBJECTIVES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What you will be able to do</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Six practical capabilities to develop, not just six concepts to remember.</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03</a:t>
            </a:r>
            <a:endParaRPr lang="en-US" sz="1000" dirty="0"/>
          </a:p>
        </p:txBody>
      </p:sp>
      <p:sp>
        <p:nvSpPr>
          <p:cNvPr id="9" name="Shape 7"/>
          <p:cNvSpPr/>
          <p:nvPr/>
        </p:nvSpPr>
        <p:spPr>
          <a:xfrm>
            <a:off x="731520" y="2084832"/>
            <a:ext cx="3429000" cy="1527048"/>
          </a:xfrm>
          <a:prstGeom prst="roundRect">
            <a:avLst/>
          </a:prstGeom>
          <a:solidFill>
            <a:srgbClr val="FFFFFF"/>
          </a:solidFill>
          <a:ln w="12700">
            <a:solidFill>
              <a:srgbClr val="DCE5E2"/>
            </a:solidFill>
            <a:prstDash val="solid"/>
          </a:ln>
        </p:spPr>
      </p:sp>
      <p:sp>
        <p:nvSpPr>
          <p:cNvPr id="10" name="Shape 8"/>
          <p:cNvSpPr/>
          <p:nvPr/>
        </p:nvSpPr>
        <p:spPr>
          <a:xfrm>
            <a:off x="923544" y="2286000"/>
            <a:ext cx="164592" cy="164592"/>
          </a:xfrm>
          <a:prstGeom prst="ellipse">
            <a:avLst/>
          </a:prstGeom>
          <a:solidFill>
            <a:srgbClr val="267E88"/>
          </a:solidFill>
          <a:ln w="12700">
            <a:solidFill>
              <a:srgbClr val="267E88">
                <a:alpha val="0"/>
              </a:srgbClr>
            </a:solidFill>
            <a:prstDash val="solid"/>
          </a:ln>
        </p:spPr>
      </p:sp>
      <p:sp>
        <p:nvSpPr>
          <p:cNvPr id="11" name="Text 9"/>
          <p:cNvSpPr/>
          <p:nvPr/>
        </p:nvSpPr>
        <p:spPr>
          <a:xfrm>
            <a:off x="1207008" y="2203704"/>
            <a:ext cx="2788920"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Notice</a:t>
            </a:r>
            <a:endParaRPr lang="en-US" sz="1630" dirty="0"/>
          </a:p>
        </p:txBody>
      </p:sp>
      <p:sp>
        <p:nvSpPr>
          <p:cNvPr id="12" name="Text 10"/>
          <p:cNvSpPr/>
          <p:nvPr/>
        </p:nvSpPr>
        <p:spPr>
          <a:xfrm>
            <a:off x="941832" y="2715768"/>
            <a:ext cx="3008376" cy="786384"/>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Name body sensations and possible triggers.</a:t>
            </a:r>
            <a:endParaRPr lang="en-US" sz="1450" dirty="0"/>
          </a:p>
        </p:txBody>
      </p:sp>
      <p:sp>
        <p:nvSpPr>
          <p:cNvPr id="13" name="Shape 11"/>
          <p:cNvSpPr/>
          <p:nvPr/>
        </p:nvSpPr>
        <p:spPr>
          <a:xfrm>
            <a:off x="4334256" y="2084832"/>
            <a:ext cx="3429000" cy="1527048"/>
          </a:xfrm>
          <a:prstGeom prst="roundRect">
            <a:avLst/>
          </a:prstGeom>
          <a:solidFill>
            <a:srgbClr val="FFFFFF"/>
          </a:solidFill>
          <a:ln w="12700">
            <a:solidFill>
              <a:srgbClr val="DCE5E2"/>
            </a:solidFill>
            <a:prstDash val="solid"/>
          </a:ln>
        </p:spPr>
      </p:sp>
      <p:sp>
        <p:nvSpPr>
          <p:cNvPr id="14" name="Shape 12"/>
          <p:cNvSpPr/>
          <p:nvPr/>
        </p:nvSpPr>
        <p:spPr>
          <a:xfrm>
            <a:off x="4526280" y="2286000"/>
            <a:ext cx="164592" cy="164592"/>
          </a:xfrm>
          <a:prstGeom prst="ellipse">
            <a:avLst/>
          </a:prstGeom>
          <a:solidFill>
            <a:srgbClr val="E6AF45"/>
          </a:solidFill>
          <a:ln w="12700">
            <a:solidFill>
              <a:srgbClr val="E6AF45">
                <a:alpha val="0"/>
              </a:srgbClr>
            </a:solidFill>
            <a:prstDash val="solid"/>
          </a:ln>
        </p:spPr>
      </p:sp>
      <p:sp>
        <p:nvSpPr>
          <p:cNvPr id="15" name="Text 13"/>
          <p:cNvSpPr/>
          <p:nvPr/>
        </p:nvSpPr>
        <p:spPr>
          <a:xfrm>
            <a:off x="4809744" y="2203704"/>
            <a:ext cx="2788920"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Regulate</a:t>
            </a:r>
            <a:endParaRPr lang="en-US" sz="1630" dirty="0"/>
          </a:p>
        </p:txBody>
      </p:sp>
      <p:sp>
        <p:nvSpPr>
          <p:cNvPr id="16" name="Text 14"/>
          <p:cNvSpPr/>
          <p:nvPr/>
        </p:nvSpPr>
        <p:spPr>
          <a:xfrm>
            <a:off x="4544568" y="2715768"/>
            <a:ext cx="3008376" cy="786384"/>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Use small practices before a hard conversation.</a:t>
            </a:r>
            <a:endParaRPr lang="en-US" sz="1450" dirty="0"/>
          </a:p>
        </p:txBody>
      </p:sp>
      <p:sp>
        <p:nvSpPr>
          <p:cNvPr id="17" name="Shape 15"/>
          <p:cNvSpPr/>
          <p:nvPr/>
        </p:nvSpPr>
        <p:spPr>
          <a:xfrm>
            <a:off x="7936992" y="2084832"/>
            <a:ext cx="3429000" cy="1527048"/>
          </a:xfrm>
          <a:prstGeom prst="roundRect">
            <a:avLst/>
          </a:prstGeom>
          <a:solidFill>
            <a:srgbClr val="FFFFFF"/>
          </a:solidFill>
          <a:ln w="12700">
            <a:solidFill>
              <a:srgbClr val="DCE5E2"/>
            </a:solidFill>
            <a:prstDash val="solid"/>
          </a:ln>
        </p:spPr>
      </p:sp>
      <p:sp>
        <p:nvSpPr>
          <p:cNvPr id="18" name="Shape 16"/>
          <p:cNvSpPr/>
          <p:nvPr/>
        </p:nvSpPr>
        <p:spPr>
          <a:xfrm>
            <a:off x="8129016" y="2286000"/>
            <a:ext cx="164592" cy="164592"/>
          </a:xfrm>
          <a:prstGeom prst="ellipse">
            <a:avLst/>
          </a:prstGeom>
          <a:solidFill>
            <a:srgbClr val="CC715B"/>
          </a:solidFill>
          <a:ln w="12700">
            <a:solidFill>
              <a:srgbClr val="CC715B">
                <a:alpha val="0"/>
              </a:srgbClr>
            </a:solidFill>
            <a:prstDash val="solid"/>
          </a:ln>
        </p:spPr>
      </p:sp>
      <p:sp>
        <p:nvSpPr>
          <p:cNvPr id="19" name="Text 17"/>
          <p:cNvSpPr/>
          <p:nvPr/>
        </p:nvSpPr>
        <p:spPr>
          <a:xfrm>
            <a:off x="8412480" y="2203704"/>
            <a:ext cx="2788920"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Discern</a:t>
            </a:r>
            <a:endParaRPr lang="en-US" sz="1630" dirty="0"/>
          </a:p>
        </p:txBody>
      </p:sp>
      <p:sp>
        <p:nvSpPr>
          <p:cNvPr id="20" name="Text 18"/>
          <p:cNvSpPr/>
          <p:nvPr/>
        </p:nvSpPr>
        <p:spPr>
          <a:xfrm>
            <a:off x="8147304" y="2715768"/>
            <a:ext cx="3008376" cy="786384"/>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Separate facts, feelings and assumptions.</a:t>
            </a:r>
            <a:endParaRPr lang="en-US" sz="1450" dirty="0"/>
          </a:p>
        </p:txBody>
      </p:sp>
      <p:sp>
        <p:nvSpPr>
          <p:cNvPr id="21" name="Shape 19"/>
          <p:cNvSpPr/>
          <p:nvPr/>
        </p:nvSpPr>
        <p:spPr>
          <a:xfrm>
            <a:off x="731520" y="3767328"/>
            <a:ext cx="3429000" cy="1527048"/>
          </a:xfrm>
          <a:prstGeom prst="roundRect">
            <a:avLst/>
          </a:prstGeom>
          <a:solidFill>
            <a:srgbClr val="FFFFFF"/>
          </a:solidFill>
          <a:ln w="12700">
            <a:solidFill>
              <a:srgbClr val="DCE5E2"/>
            </a:solidFill>
            <a:prstDash val="solid"/>
          </a:ln>
        </p:spPr>
      </p:sp>
      <p:sp>
        <p:nvSpPr>
          <p:cNvPr id="22" name="Shape 20"/>
          <p:cNvSpPr/>
          <p:nvPr/>
        </p:nvSpPr>
        <p:spPr>
          <a:xfrm>
            <a:off x="923544" y="3968496"/>
            <a:ext cx="164592" cy="164592"/>
          </a:xfrm>
          <a:prstGeom prst="ellipse">
            <a:avLst/>
          </a:prstGeom>
          <a:solidFill>
            <a:srgbClr val="267E88"/>
          </a:solidFill>
          <a:ln w="12700">
            <a:solidFill>
              <a:srgbClr val="267E88">
                <a:alpha val="0"/>
              </a:srgbClr>
            </a:solidFill>
            <a:prstDash val="solid"/>
          </a:ln>
        </p:spPr>
      </p:sp>
      <p:sp>
        <p:nvSpPr>
          <p:cNvPr id="23" name="Text 21"/>
          <p:cNvSpPr/>
          <p:nvPr/>
        </p:nvSpPr>
        <p:spPr>
          <a:xfrm>
            <a:off x="1207008" y="3886200"/>
            <a:ext cx="2788920"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Repair</a:t>
            </a:r>
            <a:endParaRPr lang="en-US" sz="1630" dirty="0"/>
          </a:p>
        </p:txBody>
      </p:sp>
      <p:sp>
        <p:nvSpPr>
          <p:cNvPr id="24" name="Text 22"/>
          <p:cNvSpPr/>
          <p:nvPr/>
        </p:nvSpPr>
        <p:spPr>
          <a:xfrm>
            <a:off x="941832" y="4398264"/>
            <a:ext cx="3008376" cy="786384"/>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Offer specific ownership without demanding trust.</a:t>
            </a:r>
            <a:endParaRPr lang="en-US" sz="1450" dirty="0"/>
          </a:p>
        </p:txBody>
      </p:sp>
      <p:sp>
        <p:nvSpPr>
          <p:cNvPr id="25" name="Shape 23"/>
          <p:cNvSpPr/>
          <p:nvPr/>
        </p:nvSpPr>
        <p:spPr>
          <a:xfrm>
            <a:off x="4334256" y="3767328"/>
            <a:ext cx="3429000" cy="1527048"/>
          </a:xfrm>
          <a:prstGeom prst="roundRect">
            <a:avLst/>
          </a:prstGeom>
          <a:solidFill>
            <a:srgbClr val="FFFFFF"/>
          </a:solidFill>
          <a:ln w="12700">
            <a:solidFill>
              <a:srgbClr val="DCE5E2"/>
            </a:solidFill>
            <a:prstDash val="solid"/>
          </a:ln>
        </p:spPr>
      </p:sp>
      <p:sp>
        <p:nvSpPr>
          <p:cNvPr id="26" name="Shape 24"/>
          <p:cNvSpPr/>
          <p:nvPr/>
        </p:nvSpPr>
        <p:spPr>
          <a:xfrm>
            <a:off x="4526280" y="3968496"/>
            <a:ext cx="164592" cy="164592"/>
          </a:xfrm>
          <a:prstGeom prst="ellipse">
            <a:avLst/>
          </a:prstGeom>
          <a:solidFill>
            <a:srgbClr val="E6AF45"/>
          </a:solidFill>
          <a:ln w="12700">
            <a:solidFill>
              <a:srgbClr val="E6AF45">
                <a:alpha val="0"/>
              </a:srgbClr>
            </a:solidFill>
            <a:prstDash val="solid"/>
          </a:ln>
        </p:spPr>
      </p:sp>
      <p:sp>
        <p:nvSpPr>
          <p:cNvPr id="27" name="Text 25"/>
          <p:cNvSpPr/>
          <p:nvPr/>
        </p:nvSpPr>
        <p:spPr>
          <a:xfrm>
            <a:off x="4809744" y="3886200"/>
            <a:ext cx="2788920"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Protect</a:t>
            </a:r>
            <a:endParaRPr lang="en-US" sz="1630" dirty="0"/>
          </a:p>
        </p:txBody>
      </p:sp>
      <p:sp>
        <p:nvSpPr>
          <p:cNvPr id="28" name="Text 26"/>
          <p:cNvSpPr/>
          <p:nvPr/>
        </p:nvSpPr>
        <p:spPr>
          <a:xfrm>
            <a:off x="4544568" y="4398264"/>
            <a:ext cx="3008376" cy="786384"/>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Use boundaries that preserve dignity and safety.</a:t>
            </a:r>
            <a:endParaRPr lang="en-US" sz="1450" dirty="0"/>
          </a:p>
        </p:txBody>
      </p:sp>
      <p:sp>
        <p:nvSpPr>
          <p:cNvPr id="29" name="Shape 27"/>
          <p:cNvSpPr/>
          <p:nvPr/>
        </p:nvSpPr>
        <p:spPr>
          <a:xfrm>
            <a:off x="7936992" y="3767328"/>
            <a:ext cx="3429000" cy="1527048"/>
          </a:xfrm>
          <a:prstGeom prst="roundRect">
            <a:avLst/>
          </a:prstGeom>
          <a:solidFill>
            <a:srgbClr val="FFFFFF"/>
          </a:solidFill>
          <a:ln w="12700">
            <a:solidFill>
              <a:srgbClr val="DCE5E2"/>
            </a:solidFill>
            <a:prstDash val="solid"/>
          </a:ln>
        </p:spPr>
      </p:sp>
      <p:sp>
        <p:nvSpPr>
          <p:cNvPr id="30" name="Shape 28"/>
          <p:cNvSpPr/>
          <p:nvPr/>
        </p:nvSpPr>
        <p:spPr>
          <a:xfrm>
            <a:off x="8129016" y="3968496"/>
            <a:ext cx="164592" cy="164592"/>
          </a:xfrm>
          <a:prstGeom prst="ellipse">
            <a:avLst/>
          </a:prstGeom>
          <a:solidFill>
            <a:srgbClr val="CC715B"/>
          </a:solidFill>
          <a:ln w="12700">
            <a:solidFill>
              <a:srgbClr val="CC715B">
                <a:alpha val="0"/>
              </a:srgbClr>
            </a:solidFill>
            <a:prstDash val="solid"/>
          </a:ln>
        </p:spPr>
      </p:sp>
      <p:sp>
        <p:nvSpPr>
          <p:cNvPr id="31" name="Text 29"/>
          <p:cNvSpPr/>
          <p:nvPr/>
        </p:nvSpPr>
        <p:spPr>
          <a:xfrm>
            <a:off x="8412480" y="3886200"/>
            <a:ext cx="2788920"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Practice</a:t>
            </a:r>
            <a:endParaRPr lang="en-US" sz="1630" dirty="0"/>
          </a:p>
        </p:txBody>
      </p:sp>
      <p:sp>
        <p:nvSpPr>
          <p:cNvPr id="32" name="Text 30"/>
          <p:cNvSpPr/>
          <p:nvPr/>
        </p:nvSpPr>
        <p:spPr>
          <a:xfrm>
            <a:off x="8147304" y="4398264"/>
            <a:ext cx="3008376" cy="786384"/>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Build new relational patterns over time.</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PROGRAM CONTEXT</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The summit at a glance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Five talks, testimonies, worship, and a panel discussion.</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04</a:t>
            </a:r>
            <a:endParaRPr lang="en-US" sz="1000" dirty="0"/>
          </a:p>
        </p:txBody>
      </p:sp>
      <p:sp>
        <p:nvSpPr>
          <p:cNvPr id="9" name="Shape 7"/>
          <p:cNvSpPr/>
          <p:nvPr/>
        </p:nvSpPr>
        <p:spPr>
          <a:xfrm>
            <a:off x="731520" y="2048256"/>
            <a:ext cx="10698480" cy="603504"/>
          </a:xfrm>
          <a:prstGeom prst="roundRect">
            <a:avLst/>
          </a:prstGeom>
          <a:solidFill>
            <a:srgbClr val="E7F1EF"/>
          </a:solidFill>
          <a:ln w="12700">
            <a:solidFill>
              <a:srgbClr val="DCE5E2"/>
            </a:solidFill>
            <a:prstDash val="solid"/>
          </a:ln>
        </p:spPr>
      </p:sp>
      <p:sp>
        <p:nvSpPr>
          <p:cNvPr id="10" name="Text 8"/>
          <p:cNvSpPr/>
          <p:nvPr/>
        </p:nvSpPr>
        <p:spPr>
          <a:xfrm>
            <a:off x="950976" y="2148840"/>
            <a:ext cx="640080" cy="338328"/>
          </a:xfrm>
          <a:prstGeom prst="rect">
            <a:avLst/>
          </a:prstGeom>
          <a:noFill/>
          <a:ln/>
        </p:spPr>
        <p:txBody>
          <a:bodyPr wrap="square" lIns="0" tIns="0" rIns="0" bIns="0" rtlCol="0" anchor="ctr">
            <a:normAutofit/>
          </a:bodyPr>
          <a:lstStyle/>
          <a:p>
            <a:pPr indent="0" marL="0">
              <a:buNone/>
            </a:pPr>
            <a:r>
              <a:rPr lang="en-US" sz="1800" b="1" dirty="0">
                <a:solidFill>
                  <a:srgbClr val="267E88"/>
                </a:solidFill>
                <a:latin typeface="Inter Display" pitchFamily="34" charset="0"/>
                <a:ea typeface="Inter Display" pitchFamily="34" charset="-122"/>
                <a:cs typeface="Inter Display" pitchFamily="34" charset="-120"/>
              </a:rPr>
              <a:t>01</a:t>
            </a:r>
            <a:endParaRPr lang="en-US" sz="1800" dirty="0"/>
          </a:p>
        </p:txBody>
      </p:sp>
      <p:sp>
        <p:nvSpPr>
          <p:cNvPr id="11" name="Text 9"/>
          <p:cNvSpPr/>
          <p:nvPr/>
        </p:nvSpPr>
        <p:spPr>
          <a:xfrm>
            <a:off x="1883664" y="2157984"/>
            <a:ext cx="3108960" cy="338328"/>
          </a:xfrm>
          <a:prstGeom prst="rect">
            <a:avLst/>
          </a:prstGeom>
          <a:noFill/>
          <a:ln/>
        </p:spPr>
        <p:txBody>
          <a:bodyPr wrap="square" lIns="0" tIns="0" rIns="0" bIns="0" rtlCol="0" anchor="ctr">
            <a:normAutofit/>
          </a:bodyPr>
          <a:lstStyle/>
          <a:p>
            <a:pPr indent="0" marL="0">
              <a:buNone/>
            </a:pPr>
            <a:r>
              <a:rPr lang="en-US" sz="1700" b="1" dirty="0">
                <a:solidFill>
                  <a:srgbClr val="173443"/>
                </a:solidFill>
                <a:latin typeface="Inter Display" pitchFamily="34" charset="0"/>
                <a:ea typeface="Inter Display" pitchFamily="34" charset="-122"/>
                <a:cs typeface="Inter Display" pitchFamily="34" charset="-120"/>
              </a:rPr>
              <a:t>Ashley Jameson</a:t>
            </a:r>
            <a:endParaRPr lang="en-US" sz="1700" dirty="0"/>
          </a:p>
        </p:txBody>
      </p:sp>
      <p:sp>
        <p:nvSpPr>
          <p:cNvPr id="12" name="Text 10"/>
          <p:cNvSpPr/>
          <p:nvPr/>
        </p:nvSpPr>
        <p:spPr>
          <a:xfrm>
            <a:off x="5120640" y="2167128"/>
            <a:ext cx="5943600" cy="320040"/>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Reframe Your Triggers</a:t>
            </a:r>
            <a:endParaRPr lang="en-US" sz="1700" dirty="0"/>
          </a:p>
        </p:txBody>
      </p:sp>
      <p:sp>
        <p:nvSpPr>
          <p:cNvPr id="13" name="Shape 11"/>
          <p:cNvSpPr/>
          <p:nvPr/>
        </p:nvSpPr>
        <p:spPr>
          <a:xfrm>
            <a:off x="731520" y="2761488"/>
            <a:ext cx="10698480" cy="603504"/>
          </a:xfrm>
          <a:prstGeom prst="roundRect">
            <a:avLst/>
          </a:prstGeom>
          <a:solidFill>
            <a:srgbClr val="FFFFFF"/>
          </a:solidFill>
          <a:ln w="12700">
            <a:solidFill>
              <a:srgbClr val="DCE5E2"/>
            </a:solidFill>
            <a:prstDash val="solid"/>
          </a:ln>
        </p:spPr>
      </p:sp>
      <p:sp>
        <p:nvSpPr>
          <p:cNvPr id="14" name="Text 12"/>
          <p:cNvSpPr/>
          <p:nvPr/>
        </p:nvSpPr>
        <p:spPr>
          <a:xfrm>
            <a:off x="950976" y="2862072"/>
            <a:ext cx="640080" cy="338328"/>
          </a:xfrm>
          <a:prstGeom prst="rect">
            <a:avLst/>
          </a:prstGeom>
          <a:noFill/>
          <a:ln/>
        </p:spPr>
        <p:txBody>
          <a:bodyPr wrap="square" lIns="0" tIns="0" rIns="0" bIns="0" rtlCol="0" anchor="ctr">
            <a:normAutofit/>
          </a:bodyPr>
          <a:lstStyle/>
          <a:p>
            <a:pPr indent="0" marL="0">
              <a:buNone/>
            </a:pPr>
            <a:r>
              <a:rPr lang="en-US" sz="1800" b="1" dirty="0">
                <a:solidFill>
                  <a:srgbClr val="267E88"/>
                </a:solidFill>
                <a:latin typeface="Inter Display" pitchFamily="34" charset="0"/>
                <a:ea typeface="Inter Display" pitchFamily="34" charset="-122"/>
                <a:cs typeface="Inter Display" pitchFamily="34" charset="-120"/>
              </a:rPr>
              <a:t>02</a:t>
            </a:r>
            <a:endParaRPr lang="en-US" sz="1800" dirty="0"/>
          </a:p>
        </p:txBody>
      </p:sp>
      <p:sp>
        <p:nvSpPr>
          <p:cNvPr id="15" name="Text 13"/>
          <p:cNvSpPr/>
          <p:nvPr/>
        </p:nvSpPr>
        <p:spPr>
          <a:xfrm>
            <a:off x="1883664" y="2871216"/>
            <a:ext cx="3108960" cy="338328"/>
          </a:xfrm>
          <a:prstGeom prst="rect">
            <a:avLst/>
          </a:prstGeom>
          <a:noFill/>
          <a:ln/>
        </p:spPr>
        <p:txBody>
          <a:bodyPr wrap="square" lIns="0" tIns="0" rIns="0" bIns="0" rtlCol="0" anchor="ctr">
            <a:normAutofit/>
          </a:bodyPr>
          <a:lstStyle/>
          <a:p>
            <a:pPr indent="0" marL="0">
              <a:buNone/>
            </a:pPr>
            <a:r>
              <a:rPr lang="en-US" sz="1700" b="1" dirty="0">
                <a:solidFill>
                  <a:srgbClr val="173443"/>
                </a:solidFill>
                <a:latin typeface="Inter Display" pitchFamily="34" charset="0"/>
                <a:ea typeface="Inter Display" pitchFamily="34" charset="-122"/>
                <a:cs typeface="Inter Display" pitchFamily="34" charset="-120"/>
              </a:rPr>
              <a:t>Dr. Curt Thompson</a:t>
            </a:r>
            <a:endParaRPr lang="en-US" sz="1700" dirty="0"/>
          </a:p>
        </p:txBody>
      </p:sp>
      <p:sp>
        <p:nvSpPr>
          <p:cNvPr id="16" name="Text 14"/>
          <p:cNvSpPr/>
          <p:nvPr/>
        </p:nvSpPr>
        <p:spPr>
          <a:xfrm>
            <a:off x="5120640" y="2880360"/>
            <a:ext cx="5943600" cy="320040"/>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Rupture and Repair</a:t>
            </a:r>
            <a:endParaRPr lang="en-US" sz="1700" dirty="0"/>
          </a:p>
        </p:txBody>
      </p:sp>
      <p:sp>
        <p:nvSpPr>
          <p:cNvPr id="17" name="Shape 15"/>
          <p:cNvSpPr/>
          <p:nvPr/>
        </p:nvSpPr>
        <p:spPr>
          <a:xfrm>
            <a:off x="731520" y="3474720"/>
            <a:ext cx="10698480" cy="603504"/>
          </a:xfrm>
          <a:prstGeom prst="roundRect">
            <a:avLst/>
          </a:prstGeom>
          <a:solidFill>
            <a:srgbClr val="E7F1EF"/>
          </a:solidFill>
          <a:ln w="12700">
            <a:solidFill>
              <a:srgbClr val="DCE5E2"/>
            </a:solidFill>
            <a:prstDash val="solid"/>
          </a:ln>
        </p:spPr>
      </p:sp>
      <p:sp>
        <p:nvSpPr>
          <p:cNvPr id="18" name="Text 16"/>
          <p:cNvSpPr/>
          <p:nvPr/>
        </p:nvSpPr>
        <p:spPr>
          <a:xfrm>
            <a:off x="950976" y="3575304"/>
            <a:ext cx="640080" cy="338328"/>
          </a:xfrm>
          <a:prstGeom prst="rect">
            <a:avLst/>
          </a:prstGeom>
          <a:noFill/>
          <a:ln/>
        </p:spPr>
        <p:txBody>
          <a:bodyPr wrap="square" lIns="0" tIns="0" rIns="0" bIns="0" rtlCol="0" anchor="ctr">
            <a:normAutofit/>
          </a:bodyPr>
          <a:lstStyle/>
          <a:p>
            <a:pPr indent="0" marL="0">
              <a:buNone/>
            </a:pPr>
            <a:r>
              <a:rPr lang="en-US" sz="1800" b="1" dirty="0">
                <a:solidFill>
                  <a:srgbClr val="267E88"/>
                </a:solidFill>
                <a:latin typeface="Inter Display" pitchFamily="34" charset="0"/>
                <a:ea typeface="Inter Display" pitchFamily="34" charset="-122"/>
                <a:cs typeface="Inter Display" pitchFamily="34" charset="-120"/>
              </a:rPr>
              <a:t>03</a:t>
            </a:r>
            <a:endParaRPr lang="en-US" sz="1800" dirty="0"/>
          </a:p>
        </p:txBody>
      </p:sp>
      <p:sp>
        <p:nvSpPr>
          <p:cNvPr id="19" name="Text 17"/>
          <p:cNvSpPr/>
          <p:nvPr/>
        </p:nvSpPr>
        <p:spPr>
          <a:xfrm>
            <a:off x="1883664" y="3584448"/>
            <a:ext cx="3108960" cy="338328"/>
          </a:xfrm>
          <a:prstGeom prst="rect">
            <a:avLst/>
          </a:prstGeom>
          <a:noFill/>
          <a:ln/>
        </p:spPr>
        <p:txBody>
          <a:bodyPr wrap="square" lIns="0" tIns="0" rIns="0" bIns="0" rtlCol="0" anchor="ctr">
            <a:normAutofit/>
          </a:bodyPr>
          <a:lstStyle/>
          <a:p>
            <a:pPr indent="0" marL="0">
              <a:buNone/>
            </a:pPr>
            <a:r>
              <a:rPr lang="en-US" sz="1700" b="1" dirty="0">
                <a:solidFill>
                  <a:srgbClr val="173443"/>
                </a:solidFill>
                <a:latin typeface="Inter Display" pitchFamily="34" charset="0"/>
                <a:ea typeface="Inter Display" pitchFamily="34" charset="-122"/>
                <a:cs typeface="Inter Display" pitchFamily="34" charset="-120"/>
              </a:rPr>
              <a:t>Heather Kolb</a:t>
            </a:r>
            <a:endParaRPr lang="en-US" sz="1700" dirty="0"/>
          </a:p>
        </p:txBody>
      </p:sp>
      <p:sp>
        <p:nvSpPr>
          <p:cNvPr id="20" name="Text 18"/>
          <p:cNvSpPr/>
          <p:nvPr/>
        </p:nvSpPr>
        <p:spPr>
          <a:xfrm>
            <a:off x="5120640" y="3593592"/>
            <a:ext cx="5943600" cy="320040"/>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Healing the Nervous System</a:t>
            </a:r>
            <a:endParaRPr lang="en-US" sz="1700" dirty="0"/>
          </a:p>
        </p:txBody>
      </p:sp>
      <p:sp>
        <p:nvSpPr>
          <p:cNvPr id="21" name="Shape 19"/>
          <p:cNvSpPr/>
          <p:nvPr/>
        </p:nvSpPr>
        <p:spPr>
          <a:xfrm>
            <a:off x="731520" y="4187952"/>
            <a:ext cx="10698480" cy="603504"/>
          </a:xfrm>
          <a:prstGeom prst="roundRect">
            <a:avLst/>
          </a:prstGeom>
          <a:solidFill>
            <a:srgbClr val="FFFFFF"/>
          </a:solidFill>
          <a:ln w="12700">
            <a:solidFill>
              <a:srgbClr val="DCE5E2"/>
            </a:solidFill>
            <a:prstDash val="solid"/>
          </a:ln>
        </p:spPr>
      </p:sp>
      <p:sp>
        <p:nvSpPr>
          <p:cNvPr id="22" name="Text 20"/>
          <p:cNvSpPr/>
          <p:nvPr/>
        </p:nvSpPr>
        <p:spPr>
          <a:xfrm>
            <a:off x="950976" y="4288536"/>
            <a:ext cx="640080" cy="338328"/>
          </a:xfrm>
          <a:prstGeom prst="rect">
            <a:avLst/>
          </a:prstGeom>
          <a:noFill/>
          <a:ln/>
        </p:spPr>
        <p:txBody>
          <a:bodyPr wrap="square" lIns="0" tIns="0" rIns="0" bIns="0" rtlCol="0" anchor="ctr">
            <a:normAutofit/>
          </a:bodyPr>
          <a:lstStyle/>
          <a:p>
            <a:pPr indent="0" marL="0">
              <a:buNone/>
            </a:pPr>
            <a:r>
              <a:rPr lang="en-US" sz="1800" b="1" dirty="0">
                <a:solidFill>
                  <a:srgbClr val="267E88"/>
                </a:solidFill>
                <a:latin typeface="Inter Display" pitchFamily="34" charset="0"/>
                <a:ea typeface="Inter Display" pitchFamily="34" charset="-122"/>
                <a:cs typeface="Inter Display" pitchFamily="34" charset="-120"/>
              </a:rPr>
              <a:t>04</a:t>
            </a:r>
            <a:endParaRPr lang="en-US" sz="1800" dirty="0"/>
          </a:p>
        </p:txBody>
      </p:sp>
      <p:sp>
        <p:nvSpPr>
          <p:cNvPr id="23" name="Text 21"/>
          <p:cNvSpPr/>
          <p:nvPr/>
        </p:nvSpPr>
        <p:spPr>
          <a:xfrm>
            <a:off x="1883664" y="4297680"/>
            <a:ext cx="3108960" cy="338328"/>
          </a:xfrm>
          <a:prstGeom prst="rect">
            <a:avLst/>
          </a:prstGeom>
          <a:noFill/>
          <a:ln/>
        </p:spPr>
        <p:txBody>
          <a:bodyPr wrap="square" lIns="0" tIns="0" rIns="0" bIns="0" rtlCol="0" anchor="ctr">
            <a:normAutofit/>
          </a:bodyPr>
          <a:lstStyle/>
          <a:p>
            <a:pPr indent="0" marL="0">
              <a:buNone/>
            </a:pPr>
            <a:r>
              <a:rPr lang="en-US" sz="1700" b="1" dirty="0">
                <a:solidFill>
                  <a:srgbClr val="173443"/>
                </a:solidFill>
                <a:latin typeface="Inter Display" pitchFamily="34" charset="0"/>
                <a:ea typeface="Inter Display" pitchFamily="34" charset="-122"/>
                <a:cs typeface="Inter Display" pitchFamily="34" charset="-120"/>
              </a:rPr>
              <a:t>Michelle Mays</a:t>
            </a:r>
            <a:endParaRPr lang="en-US" sz="1700" dirty="0"/>
          </a:p>
        </p:txBody>
      </p:sp>
      <p:sp>
        <p:nvSpPr>
          <p:cNvPr id="24" name="Text 22"/>
          <p:cNvSpPr/>
          <p:nvPr/>
        </p:nvSpPr>
        <p:spPr>
          <a:xfrm>
            <a:off x="5120640" y="4306824"/>
            <a:ext cx="5943600" cy="320040"/>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Empowered Vulnerability</a:t>
            </a:r>
            <a:endParaRPr lang="en-US" sz="1700" dirty="0"/>
          </a:p>
        </p:txBody>
      </p:sp>
      <p:sp>
        <p:nvSpPr>
          <p:cNvPr id="25" name="Shape 23"/>
          <p:cNvSpPr/>
          <p:nvPr/>
        </p:nvSpPr>
        <p:spPr>
          <a:xfrm>
            <a:off x="731520" y="4901184"/>
            <a:ext cx="10698480" cy="603504"/>
          </a:xfrm>
          <a:prstGeom prst="roundRect">
            <a:avLst/>
          </a:prstGeom>
          <a:solidFill>
            <a:srgbClr val="E7F1EF"/>
          </a:solidFill>
          <a:ln w="12700">
            <a:solidFill>
              <a:srgbClr val="DCE5E2"/>
            </a:solidFill>
            <a:prstDash val="solid"/>
          </a:ln>
        </p:spPr>
      </p:sp>
      <p:sp>
        <p:nvSpPr>
          <p:cNvPr id="26" name="Text 24"/>
          <p:cNvSpPr/>
          <p:nvPr/>
        </p:nvSpPr>
        <p:spPr>
          <a:xfrm>
            <a:off x="950976" y="5001768"/>
            <a:ext cx="640080" cy="338328"/>
          </a:xfrm>
          <a:prstGeom prst="rect">
            <a:avLst/>
          </a:prstGeom>
          <a:noFill/>
          <a:ln/>
        </p:spPr>
        <p:txBody>
          <a:bodyPr wrap="square" lIns="0" tIns="0" rIns="0" bIns="0" rtlCol="0" anchor="ctr">
            <a:normAutofit/>
          </a:bodyPr>
          <a:lstStyle/>
          <a:p>
            <a:pPr indent="0" marL="0">
              <a:buNone/>
            </a:pPr>
            <a:r>
              <a:rPr lang="en-US" sz="1800" b="1" dirty="0">
                <a:solidFill>
                  <a:srgbClr val="267E88"/>
                </a:solidFill>
                <a:latin typeface="Inter Display" pitchFamily="34" charset="0"/>
                <a:ea typeface="Inter Display" pitchFamily="34" charset="-122"/>
                <a:cs typeface="Inter Display" pitchFamily="34" charset="-120"/>
              </a:rPr>
              <a:t>05</a:t>
            </a:r>
            <a:endParaRPr lang="en-US" sz="1800" dirty="0"/>
          </a:p>
        </p:txBody>
      </p:sp>
      <p:sp>
        <p:nvSpPr>
          <p:cNvPr id="27" name="Text 25"/>
          <p:cNvSpPr/>
          <p:nvPr/>
        </p:nvSpPr>
        <p:spPr>
          <a:xfrm>
            <a:off x="1883664" y="5010912"/>
            <a:ext cx="3108960" cy="338328"/>
          </a:xfrm>
          <a:prstGeom prst="rect">
            <a:avLst/>
          </a:prstGeom>
          <a:noFill/>
          <a:ln/>
        </p:spPr>
        <p:txBody>
          <a:bodyPr wrap="square" lIns="0" tIns="0" rIns="0" bIns="0" rtlCol="0" anchor="ctr">
            <a:normAutofit/>
          </a:bodyPr>
          <a:lstStyle/>
          <a:p>
            <a:pPr indent="0" marL="0">
              <a:buNone/>
            </a:pPr>
            <a:r>
              <a:rPr lang="en-US" sz="1700" b="1" dirty="0">
                <a:solidFill>
                  <a:srgbClr val="173443"/>
                </a:solidFill>
                <a:latin typeface="Inter Display" pitchFamily="34" charset="0"/>
                <a:ea typeface="Inter Display" pitchFamily="34" charset="-122"/>
                <a:cs typeface="Inter Display" pitchFamily="34" charset="-120"/>
              </a:rPr>
              <a:t>Nick Stumbo</a:t>
            </a:r>
            <a:endParaRPr lang="en-US" sz="1700" dirty="0"/>
          </a:p>
        </p:txBody>
      </p:sp>
      <p:sp>
        <p:nvSpPr>
          <p:cNvPr id="28" name="Text 26"/>
          <p:cNvSpPr/>
          <p:nvPr/>
        </p:nvSpPr>
        <p:spPr>
          <a:xfrm>
            <a:off x="5120640" y="5020056"/>
            <a:ext cx="5943600" cy="320040"/>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Staying Engaged in Our Life’s Great Work</a:t>
            </a:r>
            <a:endParaRPr lang="en-US" sz="1700" dirty="0"/>
          </a:p>
        </p:txBody>
      </p:sp>
      <p:sp>
        <p:nvSpPr>
          <p:cNvPr id="29" name="Text 27"/>
          <p:cNvSpPr/>
          <p:nvPr/>
        </p:nvSpPr>
        <p:spPr>
          <a:xfrm>
            <a:off x="841248" y="5797296"/>
            <a:ext cx="10058400" cy="283464"/>
          </a:xfrm>
          <a:prstGeom prst="rect">
            <a:avLst/>
          </a:prstGeom>
          <a:noFill/>
          <a:ln/>
        </p:spPr>
        <p:txBody>
          <a:bodyPr wrap="square" lIns="0" tIns="0" rIns="0" bIns="0" rtlCol="0" anchor="ctr">
            <a:normAutofit/>
          </a:bodyPr>
          <a:lstStyle/>
          <a:p>
            <a:pPr indent="0" marL="0">
              <a:buNone/>
            </a:pPr>
            <a:r>
              <a:rPr lang="en-US" sz="1450" dirty="0">
                <a:solidFill>
                  <a:srgbClr val="637680"/>
                </a:solidFill>
                <a:latin typeface="Inter" pitchFamily="34" charset="0"/>
                <a:ea typeface="Inter" pitchFamily="34" charset="-122"/>
                <a:cs typeface="Inter" pitchFamily="34" charset="-120"/>
              </a:rPr>
              <a:t>Also on the program: testimony segments and a 1:45 PM Q&amp;A panel.</a:t>
            </a:r>
            <a:endParaRPr lang="en-US" sz="1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INTEGRATION MAP</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Five movements of lasting change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An original synthesis connecting the four documented sessions.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05</a:t>
            </a:r>
            <a:endParaRPr lang="en-US" sz="1000" dirty="0"/>
          </a:p>
        </p:txBody>
      </p:sp>
      <p:sp>
        <p:nvSpPr>
          <p:cNvPr id="9" name="Shape 7"/>
          <p:cNvSpPr/>
          <p:nvPr/>
        </p:nvSpPr>
        <p:spPr>
          <a:xfrm>
            <a:off x="704088" y="2258568"/>
            <a:ext cx="2070202" cy="2468880"/>
          </a:xfrm>
          <a:prstGeom prst="roundRect">
            <a:avLst/>
          </a:prstGeom>
          <a:solidFill>
            <a:srgbClr val="E7F1EF"/>
          </a:solidFill>
          <a:ln w="12700">
            <a:solidFill>
              <a:srgbClr val="DCE5E2"/>
            </a:solidFill>
            <a:prstDash val="solid"/>
          </a:ln>
        </p:spPr>
      </p:sp>
      <p:sp>
        <p:nvSpPr>
          <p:cNvPr id="10" name="Text 8"/>
          <p:cNvSpPr/>
          <p:nvPr/>
        </p:nvSpPr>
        <p:spPr>
          <a:xfrm>
            <a:off x="886968" y="2432304"/>
            <a:ext cx="1704442" cy="457200"/>
          </a:xfrm>
          <a:prstGeom prst="rect">
            <a:avLst/>
          </a:prstGeom>
          <a:noFill/>
          <a:ln/>
        </p:spPr>
        <p:txBody>
          <a:bodyPr wrap="square" lIns="0" tIns="0" rIns="0" bIns="0" rtlCol="0" anchor="ctr">
            <a:normAutofit/>
          </a:bodyPr>
          <a:lstStyle/>
          <a:p>
            <a:pPr indent="0" marL="0">
              <a:buNone/>
            </a:pPr>
            <a:r>
              <a:rPr lang="en-US" sz="2300" b="1" dirty="0">
                <a:solidFill>
                  <a:srgbClr val="267E88"/>
                </a:solidFill>
                <a:latin typeface="Inter Display" pitchFamily="34" charset="0"/>
                <a:ea typeface="Inter Display" pitchFamily="34" charset="-122"/>
                <a:cs typeface="Inter Display" pitchFamily="34" charset="-120"/>
              </a:rPr>
              <a:t>01</a:t>
            </a:r>
            <a:endParaRPr lang="en-US" sz="2300" dirty="0"/>
          </a:p>
        </p:txBody>
      </p:sp>
      <p:sp>
        <p:nvSpPr>
          <p:cNvPr id="11" name="Text 9"/>
          <p:cNvSpPr/>
          <p:nvPr/>
        </p:nvSpPr>
        <p:spPr>
          <a:xfrm>
            <a:off x="886968" y="3035808"/>
            <a:ext cx="1704442" cy="420624"/>
          </a:xfrm>
          <a:prstGeom prst="rect">
            <a:avLst/>
          </a:prstGeom>
          <a:noFill/>
          <a:ln/>
        </p:spPr>
        <p:txBody>
          <a:bodyPr wrap="square" lIns="0" tIns="0" rIns="0" bIns="0" rtlCol="0" anchor="ctr">
            <a:normAutofit/>
          </a:bodyPr>
          <a:lstStyle/>
          <a:p>
            <a:pPr indent="0" marL="0">
              <a:buNone/>
            </a:pPr>
            <a:r>
              <a:rPr lang="en-US" sz="1610" b="1" dirty="0">
                <a:solidFill>
                  <a:srgbClr val="173443"/>
                </a:solidFill>
                <a:latin typeface="Inter Display" pitchFamily="34" charset="0"/>
                <a:ea typeface="Inter Display" pitchFamily="34" charset="-122"/>
                <a:cs typeface="Inter Display" pitchFamily="34" charset="-120"/>
              </a:rPr>
              <a:t>RECOGNIZE</a:t>
            </a:r>
            <a:endParaRPr lang="en-US" sz="1610" dirty="0"/>
          </a:p>
        </p:txBody>
      </p:sp>
      <p:sp>
        <p:nvSpPr>
          <p:cNvPr id="12" name="Text 10"/>
          <p:cNvSpPr/>
          <p:nvPr/>
        </p:nvSpPr>
        <p:spPr>
          <a:xfrm>
            <a:off x="886968" y="3593592"/>
            <a:ext cx="1704442" cy="914400"/>
          </a:xfrm>
          <a:prstGeom prst="rect">
            <a:avLst/>
          </a:prstGeom>
          <a:noFill/>
          <a:ln/>
        </p:spPr>
        <p:txBody>
          <a:bodyPr wrap="square" lIns="0" tIns="0" rIns="0" bIns="0" rtlCol="0" anchor="t">
            <a:normAutofit/>
          </a:bodyPr>
          <a:lstStyle/>
          <a:p>
            <a:pPr indent="0" marL="0">
              <a:buNone/>
            </a:pPr>
            <a:r>
              <a:rPr lang="en-US" sz="1400" dirty="0">
                <a:solidFill>
                  <a:srgbClr val="263E49"/>
                </a:solidFill>
                <a:latin typeface="Inter" pitchFamily="34" charset="0"/>
                <a:ea typeface="Inter" pitchFamily="34" charset="-122"/>
                <a:cs typeface="Inter" pitchFamily="34" charset="-120"/>
              </a:rPr>
              <a:t>Notice the trigger and identify what is happening.</a:t>
            </a:r>
            <a:endParaRPr lang="en-US" sz="1400" dirty="0"/>
          </a:p>
        </p:txBody>
      </p:sp>
      <p:sp>
        <p:nvSpPr>
          <p:cNvPr id="13" name="Shape 11"/>
          <p:cNvSpPr/>
          <p:nvPr/>
        </p:nvSpPr>
        <p:spPr>
          <a:xfrm>
            <a:off x="2884018" y="2258568"/>
            <a:ext cx="2070202" cy="2468880"/>
          </a:xfrm>
          <a:prstGeom prst="roundRect">
            <a:avLst/>
          </a:prstGeom>
          <a:solidFill>
            <a:srgbClr val="FFFFFF"/>
          </a:solidFill>
          <a:ln w="12700">
            <a:solidFill>
              <a:srgbClr val="DCE5E2"/>
            </a:solidFill>
            <a:prstDash val="solid"/>
          </a:ln>
        </p:spPr>
      </p:sp>
      <p:sp>
        <p:nvSpPr>
          <p:cNvPr id="14" name="Text 12"/>
          <p:cNvSpPr/>
          <p:nvPr/>
        </p:nvSpPr>
        <p:spPr>
          <a:xfrm>
            <a:off x="3066898" y="2432304"/>
            <a:ext cx="1704442" cy="457200"/>
          </a:xfrm>
          <a:prstGeom prst="rect">
            <a:avLst/>
          </a:prstGeom>
          <a:noFill/>
          <a:ln/>
        </p:spPr>
        <p:txBody>
          <a:bodyPr wrap="square" lIns="0" tIns="0" rIns="0" bIns="0" rtlCol="0" anchor="ctr">
            <a:normAutofit/>
          </a:bodyPr>
          <a:lstStyle/>
          <a:p>
            <a:pPr indent="0" marL="0">
              <a:buNone/>
            </a:pPr>
            <a:r>
              <a:rPr lang="en-US" sz="2300" b="1" dirty="0">
                <a:solidFill>
                  <a:srgbClr val="267E88"/>
                </a:solidFill>
                <a:latin typeface="Inter Display" pitchFamily="34" charset="0"/>
                <a:ea typeface="Inter Display" pitchFamily="34" charset="-122"/>
                <a:cs typeface="Inter Display" pitchFamily="34" charset="-120"/>
              </a:rPr>
              <a:t>02</a:t>
            </a:r>
            <a:endParaRPr lang="en-US" sz="2300" dirty="0"/>
          </a:p>
        </p:txBody>
      </p:sp>
      <p:sp>
        <p:nvSpPr>
          <p:cNvPr id="15" name="Text 13"/>
          <p:cNvSpPr/>
          <p:nvPr/>
        </p:nvSpPr>
        <p:spPr>
          <a:xfrm>
            <a:off x="3066898" y="3035808"/>
            <a:ext cx="1704442" cy="420624"/>
          </a:xfrm>
          <a:prstGeom prst="rect">
            <a:avLst/>
          </a:prstGeom>
          <a:noFill/>
          <a:ln/>
        </p:spPr>
        <p:txBody>
          <a:bodyPr wrap="square" lIns="0" tIns="0" rIns="0" bIns="0" rtlCol="0" anchor="ctr">
            <a:normAutofit/>
          </a:bodyPr>
          <a:lstStyle/>
          <a:p>
            <a:pPr indent="0" marL="0">
              <a:buNone/>
            </a:pPr>
            <a:r>
              <a:rPr lang="en-US" sz="1610" b="1" dirty="0">
                <a:solidFill>
                  <a:srgbClr val="173443"/>
                </a:solidFill>
                <a:latin typeface="Inter Display" pitchFamily="34" charset="0"/>
                <a:ea typeface="Inter Display" pitchFamily="34" charset="-122"/>
                <a:cs typeface="Inter Display" pitchFamily="34" charset="-120"/>
              </a:rPr>
              <a:t>REGULATE</a:t>
            </a:r>
            <a:endParaRPr lang="en-US" sz="1610" dirty="0"/>
          </a:p>
        </p:txBody>
      </p:sp>
      <p:sp>
        <p:nvSpPr>
          <p:cNvPr id="16" name="Text 14"/>
          <p:cNvSpPr/>
          <p:nvPr/>
        </p:nvSpPr>
        <p:spPr>
          <a:xfrm>
            <a:off x="3066898" y="3593592"/>
            <a:ext cx="1704442" cy="914400"/>
          </a:xfrm>
          <a:prstGeom prst="rect">
            <a:avLst/>
          </a:prstGeom>
          <a:noFill/>
          <a:ln/>
        </p:spPr>
        <p:txBody>
          <a:bodyPr wrap="square" lIns="0" tIns="0" rIns="0" bIns="0" rtlCol="0" anchor="t">
            <a:normAutofit/>
          </a:bodyPr>
          <a:lstStyle/>
          <a:p>
            <a:pPr indent="0" marL="0">
              <a:buNone/>
            </a:pPr>
            <a:r>
              <a:rPr lang="en-US" sz="1400" dirty="0">
                <a:solidFill>
                  <a:srgbClr val="263E49"/>
                </a:solidFill>
                <a:latin typeface="Inter" pitchFamily="34" charset="0"/>
                <a:ea typeface="Inter" pitchFamily="34" charset="-122"/>
                <a:cs typeface="Inter" pitchFamily="34" charset="-120"/>
              </a:rPr>
              <a:t>Create enough stability to think and choose.</a:t>
            </a:r>
            <a:endParaRPr lang="en-US" sz="1400" dirty="0"/>
          </a:p>
        </p:txBody>
      </p:sp>
      <p:sp>
        <p:nvSpPr>
          <p:cNvPr id="17" name="Shape 15"/>
          <p:cNvSpPr/>
          <p:nvPr/>
        </p:nvSpPr>
        <p:spPr>
          <a:xfrm>
            <a:off x="5063947" y="2258568"/>
            <a:ext cx="2070202" cy="2468880"/>
          </a:xfrm>
          <a:prstGeom prst="roundRect">
            <a:avLst/>
          </a:prstGeom>
          <a:solidFill>
            <a:srgbClr val="E7F1EF"/>
          </a:solidFill>
          <a:ln w="12700">
            <a:solidFill>
              <a:srgbClr val="DCE5E2"/>
            </a:solidFill>
            <a:prstDash val="solid"/>
          </a:ln>
        </p:spPr>
      </p:sp>
      <p:sp>
        <p:nvSpPr>
          <p:cNvPr id="18" name="Text 16"/>
          <p:cNvSpPr/>
          <p:nvPr/>
        </p:nvSpPr>
        <p:spPr>
          <a:xfrm>
            <a:off x="5246827" y="2432304"/>
            <a:ext cx="1704442" cy="457200"/>
          </a:xfrm>
          <a:prstGeom prst="rect">
            <a:avLst/>
          </a:prstGeom>
          <a:noFill/>
          <a:ln/>
        </p:spPr>
        <p:txBody>
          <a:bodyPr wrap="square" lIns="0" tIns="0" rIns="0" bIns="0" rtlCol="0" anchor="ctr">
            <a:normAutofit/>
          </a:bodyPr>
          <a:lstStyle/>
          <a:p>
            <a:pPr indent="0" marL="0">
              <a:buNone/>
            </a:pPr>
            <a:r>
              <a:rPr lang="en-US" sz="2300" b="1" dirty="0">
                <a:solidFill>
                  <a:srgbClr val="267E88"/>
                </a:solidFill>
                <a:latin typeface="Inter Display" pitchFamily="34" charset="0"/>
                <a:ea typeface="Inter Display" pitchFamily="34" charset="-122"/>
                <a:cs typeface="Inter Display" pitchFamily="34" charset="-120"/>
              </a:rPr>
              <a:t>03</a:t>
            </a:r>
            <a:endParaRPr lang="en-US" sz="2300" dirty="0"/>
          </a:p>
        </p:txBody>
      </p:sp>
      <p:sp>
        <p:nvSpPr>
          <p:cNvPr id="19" name="Text 17"/>
          <p:cNvSpPr/>
          <p:nvPr/>
        </p:nvSpPr>
        <p:spPr>
          <a:xfrm>
            <a:off x="5246827" y="3035808"/>
            <a:ext cx="1704442" cy="420624"/>
          </a:xfrm>
          <a:prstGeom prst="rect">
            <a:avLst/>
          </a:prstGeom>
          <a:noFill/>
          <a:ln/>
        </p:spPr>
        <p:txBody>
          <a:bodyPr wrap="square" lIns="0" tIns="0" rIns="0" bIns="0" rtlCol="0" anchor="ctr">
            <a:normAutofit/>
          </a:bodyPr>
          <a:lstStyle/>
          <a:p>
            <a:pPr indent="0" marL="0">
              <a:buNone/>
            </a:pPr>
            <a:r>
              <a:rPr lang="en-US" sz="1610" b="1" dirty="0">
                <a:solidFill>
                  <a:srgbClr val="173443"/>
                </a:solidFill>
                <a:latin typeface="Inter Display" pitchFamily="34" charset="0"/>
                <a:ea typeface="Inter Display" pitchFamily="34" charset="-122"/>
                <a:cs typeface="Inter Display" pitchFamily="34" charset="-120"/>
              </a:rPr>
              <a:t>REPAIR</a:t>
            </a:r>
            <a:endParaRPr lang="en-US" sz="1610" dirty="0"/>
          </a:p>
        </p:txBody>
      </p:sp>
      <p:sp>
        <p:nvSpPr>
          <p:cNvPr id="20" name="Text 18"/>
          <p:cNvSpPr/>
          <p:nvPr/>
        </p:nvSpPr>
        <p:spPr>
          <a:xfrm>
            <a:off x="5246827" y="3593592"/>
            <a:ext cx="1704442" cy="914400"/>
          </a:xfrm>
          <a:prstGeom prst="rect">
            <a:avLst/>
          </a:prstGeom>
          <a:noFill/>
          <a:ln/>
        </p:spPr>
        <p:txBody>
          <a:bodyPr wrap="square" lIns="0" tIns="0" rIns="0" bIns="0" rtlCol="0" anchor="t">
            <a:normAutofit/>
          </a:bodyPr>
          <a:lstStyle/>
          <a:p>
            <a:pPr indent="0" marL="0">
              <a:buNone/>
            </a:pPr>
            <a:r>
              <a:rPr lang="en-US" sz="1400" dirty="0">
                <a:solidFill>
                  <a:srgbClr val="263E49"/>
                </a:solidFill>
                <a:latin typeface="Inter" pitchFamily="34" charset="0"/>
                <a:ea typeface="Inter" pitchFamily="34" charset="-122"/>
                <a:cs typeface="Inter" pitchFamily="34" charset="-120"/>
              </a:rPr>
              <a:t>Own harm and rebuild relational safety.</a:t>
            </a:r>
            <a:endParaRPr lang="en-US" sz="1400" dirty="0"/>
          </a:p>
        </p:txBody>
      </p:sp>
      <p:sp>
        <p:nvSpPr>
          <p:cNvPr id="21" name="Shape 19"/>
          <p:cNvSpPr/>
          <p:nvPr/>
        </p:nvSpPr>
        <p:spPr>
          <a:xfrm>
            <a:off x="7243877" y="2258568"/>
            <a:ext cx="2070202" cy="2468880"/>
          </a:xfrm>
          <a:prstGeom prst="roundRect">
            <a:avLst/>
          </a:prstGeom>
          <a:solidFill>
            <a:srgbClr val="FFFFFF"/>
          </a:solidFill>
          <a:ln w="12700">
            <a:solidFill>
              <a:srgbClr val="DCE5E2"/>
            </a:solidFill>
            <a:prstDash val="solid"/>
          </a:ln>
        </p:spPr>
      </p:sp>
      <p:sp>
        <p:nvSpPr>
          <p:cNvPr id="22" name="Text 20"/>
          <p:cNvSpPr/>
          <p:nvPr/>
        </p:nvSpPr>
        <p:spPr>
          <a:xfrm>
            <a:off x="7426757" y="2432304"/>
            <a:ext cx="1704442" cy="457200"/>
          </a:xfrm>
          <a:prstGeom prst="rect">
            <a:avLst/>
          </a:prstGeom>
          <a:noFill/>
          <a:ln/>
        </p:spPr>
        <p:txBody>
          <a:bodyPr wrap="square" lIns="0" tIns="0" rIns="0" bIns="0" rtlCol="0" anchor="ctr">
            <a:normAutofit/>
          </a:bodyPr>
          <a:lstStyle/>
          <a:p>
            <a:pPr indent="0" marL="0">
              <a:buNone/>
            </a:pPr>
            <a:r>
              <a:rPr lang="en-US" sz="2300" b="1" dirty="0">
                <a:solidFill>
                  <a:srgbClr val="267E88"/>
                </a:solidFill>
                <a:latin typeface="Inter Display" pitchFamily="34" charset="0"/>
                <a:ea typeface="Inter Display" pitchFamily="34" charset="-122"/>
                <a:cs typeface="Inter Display" pitchFamily="34" charset="-120"/>
              </a:rPr>
              <a:t>04</a:t>
            </a:r>
            <a:endParaRPr lang="en-US" sz="2300" dirty="0"/>
          </a:p>
        </p:txBody>
      </p:sp>
      <p:sp>
        <p:nvSpPr>
          <p:cNvPr id="23" name="Text 21"/>
          <p:cNvSpPr/>
          <p:nvPr/>
        </p:nvSpPr>
        <p:spPr>
          <a:xfrm>
            <a:off x="7426757" y="3035808"/>
            <a:ext cx="1704442" cy="420624"/>
          </a:xfrm>
          <a:prstGeom prst="rect">
            <a:avLst/>
          </a:prstGeom>
          <a:noFill/>
          <a:ln/>
        </p:spPr>
        <p:txBody>
          <a:bodyPr wrap="square" lIns="0" tIns="0" rIns="0" bIns="0" rtlCol="0" anchor="ctr">
            <a:normAutofit/>
          </a:bodyPr>
          <a:lstStyle/>
          <a:p>
            <a:pPr indent="0" marL="0">
              <a:buNone/>
            </a:pPr>
            <a:r>
              <a:rPr lang="en-US" sz="1610" b="1" dirty="0">
                <a:solidFill>
                  <a:srgbClr val="173443"/>
                </a:solidFill>
                <a:latin typeface="Inter Display" pitchFamily="34" charset="0"/>
                <a:ea typeface="Inter Display" pitchFamily="34" charset="-122"/>
                <a:cs typeface="Inter Display" pitchFamily="34" charset="-120"/>
              </a:rPr>
              <a:t>RECONNECT</a:t>
            </a:r>
            <a:endParaRPr lang="en-US" sz="1610" dirty="0"/>
          </a:p>
        </p:txBody>
      </p:sp>
      <p:sp>
        <p:nvSpPr>
          <p:cNvPr id="24" name="Text 22"/>
          <p:cNvSpPr/>
          <p:nvPr/>
        </p:nvSpPr>
        <p:spPr>
          <a:xfrm>
            <a:off x="7426757" y="3593592"/>
            <a:ext cx="1704442" cy="914400"/>
          </a:xfrm>
          <a:prstGeom prst="rect">
            <a:avLst/>
          </a:prstGeom>
          <a:noFill/>
          <a:ln/>
        </p:spPr>
        <p:txBody>
          <a:bodyPr wrap="square" lIns="0" tIns="0" rIns="0" bIns="0" rtlCol="0" anchor="t">
            <a:normAutofit/>
          </a:bodyPr>
          <a:lstStyle/>
          <a:p>
            <a:pPr indent="0" marL="0">
              <a:buNone/>
            </a:pPr>
            <a:r>
              <a:rPr lang="en-US" sz="1400" dirty="0">
                <a:solidFill>
                  <a:srgbClr val="263E49"/>
                </a:solidFill>
                <a:latin typeface="Inter" pitchFamily="34" charset="0"/>
                <a:ea typeface="Inter" pitchFamily="34" charset="-122"/>
                <a:cs typeface="Inter" pitchFamily="34" charset="-120"/>
              </a:rPr>
              <a:t>Risk appropriate honesty with boundaries.</a:t>
            </a:r>
            <a:endParaRPr lang="en-US" sz="1400" dirty="0"/>
          </a:p>
        </p:txBody>
      </p:sp>
      <p:sp>
        <p:nvSpPr>
          <p:cNvPr id="25" name="Shape 23"/>
          <p:cNvSpPr/>
          <p:nvPr/>
        </p:nvSpPr>
        <p:spPr>
          <a:xfrm>
            <a:off x="9423806" y="2258568"/>
            <a:ext cx="2070202" cy="2468880"/>
          </a:xfrm>
          <a:prstGeom prst="roundRect">
            <a:avLst/>
          </a:prstGeom>
          <a:solidFill>
            <a:srgbClr val="E7F1EF"/>
          </a:solidFill>
          <a:ln w="12700">
            <a:solidFill>
              <a:srgbClr val="DCE5E2"/>
            </a:solidFill>
            <a:prstDash val="solid"/>
          </a:ln>
        </p:spPr>
      </p:sp>
      <p:sp>
        <p:nvSpPr>
          <p:cNvPr id="26" name="Text 24"/>
          <p:cNvSpPr/>
          <p:nvPr/>
        </p:nvSpPr>
        <p:spPr>
          <a:xfrm>
            <a:off x="9606686" y="2432304"/>
            <a:ext cx="1704442" cy="457200"/>
          </a:xfrm>
          <a:prstGeom prst="rect">
            <a:avLst/>
          </a:prstGeom>
          <a:noFill/>
          <a:ln/>
        </p:spPr>
        <p:txBody>
          <a:bodyPr wrap="square" lIns="0" tIns="0" rIns="0" bIns="0" rtlCol="0" anchor="ctr">
            <a:normAutofit/>
          </a:bodyPr>
          <a:lstStyle/>
          <a:p>
            <a:pPr indent="0" marL="0">
              <a:buNone/>
            </a:pPr>
            <a:r>
              <a:rPr lang="en-US" sz="2300" b="1" dirty="0">
                <a:solidFill>
                  <a:srgbClr val="267E88"/>
                </a:solidFill>
                <a:latin typeface="Inter Display" pitchFamily="34" charset="0"/>
                <a:ea typeface="Inter Display" pitchFamily="34" charset="-122"/>
                <a:cs typeface="Inter Display" pitchFamily="34" charset="-120"/>
              </a:rPr>
              <a:t>05</a:t>
            </a:r>
            <a:endParaRPr lang="en-US" sz="2300" dirty="0"/>
          </a:p>
        </p:txBody>
      </p:sp>
      <p:sp>
        <p:nvSpPr>
          <p:cNvPr id="27" name="Text 25"/>
          <p:cNvSpPr/>
          <p:nvPr/>
        </p:nvSpPr>
        <p:spPr>
          <a:xfrm>
            <a:off x="9606686" y="3035808"/>
            <a:ext cx="1704442" cy="420624"/>
          </a:xfrm>
          <a:prstGeom prst="rect">
            <a:avLst/>
          </a:prstGeom>
          <a:noFill/>
          <a:ln/>
        </p:spPr>
        <p:txBody>
          <a:bodyPr wrap="square" lIns="0" tIns="0" rIns="0" bIns="0" rtlCol="0" anchor="ctr">
            <a:normAutofit/>
          </a:bodyPr>
          <a:lstStyle/>
          <a:p>
            <a:pPr indent="0" marL="0">
              <a:buNone/>
            </a:pPr>
            <a:r>
              <a:rPr lang="en-US" sz="1610" b="1" dirty="0">
                <a:solidFill>
                  <a:srgbClr val="173443"/>
                </a:solidFill>
                <a:latin typeface="Inter Display" pitchFamily="34" charset="0"/>
                <a:ea typeface="Inter Display" pitchFamily="34" charset="-122"/>
                <a:cs typeface="Inter Display" pitchFamily="34" charset="-120"/>
              </a:rPr>
              <a:t>REBUILD</a:t>
            </a:r>
            <a:endParaRPr lang="en-US" sz="1610" dirty="0"/>
          </a:p>
        </p:txBody>
      </p:sp>
      <p:sp>
        <p:nvSpPr>
          <p:cNvPr id="28" name="Text 26"/>
          <p:cNvSpPr/>
          <p:nvPr/>
        </p:nvSpPr>
        <p:spPr>
          <a:xfrm>
            <a:off x="9606686" y="3593592"/>
            <a:ext cx="1704442" cy="914400"/>
          </a:xfrm>
          <a:prstGeom prst="rect">
            <a:avLst/>
          </a:prstGeom>
          <a:noFill/>
          <a:ln/>
        </p:spPr>
        <p:txBody>
          <a:bodyPr wrap="square" lIns="0" tIns="0" rIns="0" bIns="0" rtlCol="0" anchor="t">
            <a:normAutofit/>
          </a:bodyPr>
          <a:lstStyle/>
          <a:p>
            <a:pPr indent="0" marL="0">
              <a:buNone/>
            </a:pPr>
            <a:r>
              <a:rPr lang="en-US" sz="1400" dirty="0">
                <a:solidFill>
                  <a:srgbClr val="263E49"/>
                </a:solidFill>
                <a:latin typeface="Inter" pitchFamily="34" charset="0"/>
                <a:ea typeface="Inter" pitchFamily="34" charset="-122"/>
                <a:cs typeface="Inter" pitchFamily="34" charset="-120"/>
              </a:rPr>
              <a:t>Repeat new patterns until they become more familiar.</a:t>
            </a:r>
            <a:endParaRPr lang="en-US" sz="1400" dirty="0"/>
          </a:p>
        </p:txBody>
      </p:sp>
      <p:sp>
        <p:nvSpPr>
          <p:cNvPr id="29" name="Shape 27"/>
          <p:cNvSpPr/>
          <p:nvPr/>
        </p:nvSpPr>
        <p:spPr>
          <a:xfrm>
            <a:off x="713232" y="5230368"/>
            <a:ext cx="10771632" cy="502920"/>
          </a:xfrm>
          <a:prstGeom prst="roundRect">
            <a:avLst/>
          </a:prstGeom>
          <a:solidFill>
            <a:srgbClr val="E7F1EF"/>
          </a:solidFill>
          <a:ln w="12700">
            <a:solidFill>
              <a:srgbClr val="E7F1EF"/>
            </a:solidFill>
            <a:prstDash val="solid"/>
          </a:ln>
        </p:spPr>
      </p:sp>
      <p:sp>
        <p:nvSpPr>
          <p:cNvPr id="30" name="Text 28"/>
          <p:cNvSpPr/>
          <p:nvPr/>
        </p:nvSpPr>
        <p:spPr>
          <a:xfrm>
            <a:off x="941832" y="5303520"/>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Repair is not a straight line. People may move back and forth between these practices.</a:t>
            </a:r>
            <a:endParaRPr lang="en-US" sz="154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THE LARGER PICTURE</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Heart, soul, mind, strength</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Recovery is bigger than thinking correctly or behaving differently.</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06</a:t>
            </a:r>
            <a:endParaRPr lang="en-US" sz="1000" dirty="0"/>
          </a:p>
        </p:txBody>
      </p:sp>
      <p:sp>
        <p:nvSpPr>
          <p:cNvPr id="9" name="Shape 7"/>
          <p:cNvSpPr/>
          <p:nvPr/>
        </p:nvSpPr>
        <p:spPr>
          <a:xfrm>
            <a:off x="749808" y="2103120"/>
            <a:ext cx="5193792" cy="1545336"/>
          </a:xfrm>
          <a:prstGeom prst="roundRect">
            <a:avLst/>
          </a:prstGeom>
          <a:solidFill>
            <a:srgbClr val="E7F1EF"/>
          </a:solidFill>
          <a:ln w="12700">
            <a:solidFill>
              <a:srgbClr val="DCE5E2"/>
            </a:solidFill>
            <a:prstDash val="solid"/>
          </a:ln>
        </p:spPr>
      </p:sp>
      <p:sp>
        <p:nvSpPr>
          <p:cNvPr id="10" name="Text 8"/>
          <p:cNvSpPr/>
          <p:nvPr/>
        </p:nvSpPr>
        <p:spPr>
          <a:xfrm>
            <a:off x="969264" y="2313432"/>
            <a:ext cx="4572000" cy="347472"/>
          </a:xfrm>
          <a:prstGeom prst="rect">
            <a:avLst/>
          </a:prstGeom>
          <a:noFill/>
          <a:ln/>
        </p:spPr>
        <p:txBody>
          <a:bodyPr wrap="square" lIns="0" tIns="0" rIns="0" bIns="0" rtlCol="0" anchor="ctr">
            <a:normAutofit/>
          </a:bodyPr>
          <a:lstStyle/>
          <a:p>
            <a:pPr indent="0" marL="0">
              <a:buNone/>
            </a:pPr>
            <a:r>
              <a:rPr lang="en-US" sz="1900" b="1" dirty="0">
                <a:solidFill>
                  <a:srgbClr val="267E88"/>
                </a:solidFill>
                <a:latin typeface="Inter Display" pitchFamily="34" charset="0"/>
                <a:ea typeface="Inter Display" pitchFamily="34" charset="-122"/>
                <a:cs typeface="Inter Display" pitchFamily="34" charset="-120"/>
              </a:rPr>
              <a:t>HEART</a:t>
            </a:r>
            <a:endParaRPr lang="en-US" sz="1900" dirty="0"/>
          </a:p>
        </p:txBody>
      </p:sp>
      <p:sp>
        <p:nvSpPr>
          <p:cNvPr id="11" name="Text 9"/>
          <p:cNvSpPr/>
          <p:nvPr/>
        </p:nvSpPr>
        <p:spPr>
          <a:xfrm>
            <a:off x="978408" y="2788920"/>
            <a:ext cx="4745736" cy="594360"/>
          </a:xfrm>
          <a:prstGeom prst="rect">
            <a:avLst/>
          </a:prstGeom>
          <a:noFill/>
          <a:ln/>
        </p:spPr>
        <p:txBody>
          <a:bodyPr wrap="square" lIns="0" tIns="0" rIns="0" bIns="0" rtlCol="0" anchor="ctr">
            <a:normAutofit/>
          </a:bodyPr>
          <a:lstStyle/>
          <a:p>
            <a:pPr indent="0" marL="0">
              <a:buNone/>
            </a:pPr>
            <a:r>
              <a:rPr lang="en-US" sz="1640" dirty="0">
                <a:solidFill>
                  <a:srgbClr val="263E49"/>
                </a:solidFill>
                <a:latin typeface="Inter" pitchFamily="34" charset="0"/>
                <a:ea typeface="Inter" pitchFamily="34" charset="-122"/>
                <a:cs typeface="Inter" pitchFamily="34" charset="-120"/>
              </a:rPr>
              <a:t>Emotional awareness, empathy, attachment, compassion.</a:t>
            </a:r>
            <a:endParaRPr lang="en-US" sz="1640" dirty="0"/>
          </a:p>
        </p:txBody>
      </p:sp>
      <p:sp>
        <p:nvSpPr>
          <p:cNvPr id="12" name="Shape 10"/>
          <p:cNvSpPr/>
          <p:nvPr/>
        </p:nvSpPr>
        <p:spPr>
          <a:xfrm>
            <a:off x="6153912" y="2103120"/>
            <a:ext cx="5193792" cy="1545336"/>
          </a:xfrm>
          <a:prstGeom prst="roundRect">
            <a:avLst/>
          </a:prstGeom>
          <a:solidFill>
            <a:srgbClr val="FFFFFF"/>
          </a:solidFill>
          <a:ln w="12700">
            <a:solidFill>
              <a:srgbClr val="DCE5E2"/>
            </a:solidFill>
            <a:prstDash val="solid"/>
          </a:ln>
        </p:spPr>
      </p:sp>
      <p:sp>
        <p:nvSpPr>
          <p:cNvPr id="13" name="Text 11"/>
          <p:cNvSpPr/>
          <p:nvPr/>
        </p:nvSpPr>
        <p:spPr>
          <a:xfrm>
            <a:off x="6373368" y="2313432"/>
            <a:ext cx="4572000" cy="347472"/>
          </a:xfrm>
          <a:prstGeom prst="rect">
            <a:avLst/>
          </a:prstGeom>
          <a:noFill/>
          <a:ln/>
        </p:spPr>
        <p:txBody>
          <a:bodyPr wrap="square" lIns="0" tIns="0" rIns="0" bIns="0" rtlCol="0" anchor="ctr">
            <a:normAutofit/>
          </a:bodyPr>
          <a:lstStyle/>
          <a:p>
            <a:pPr indent="0" marL="0">
              <a:buNone/>
            </a:pPr>
            <a:r>
              <a:rPr lang="en-US" sz="1900" b="1" dirty="0">
                <a:solidFill>
                  <a:srgbClr val="CC715B"/>
                </a:solidFill>
                <a:latin typeface="Inter Display" pitchFamily="34" charset="0"/>
                <a:ea typeface="Inter Display" pitchFamily="34" charset="-122"/>
                <a:cs typeface="Inter Display" pitchFamily="34" charset="-120"/>
              </a:rPr>
              <a:t>SOUL</a:t>
            </a:r>
            <a:endParaRPr lang="en-US" sz="1900" dirty="0"/>
          </a:p>
        </p:txBody>
      </p:sp>
      <p:sp>
        <p:nvSpPr>
          <p:cNvPr id="14" name="Text 12"/>
          <p:cNvSpPr/>
          <p:nvPr/>
        </p:nvSpPr>
        <p:spPr>
          <a:xfrm>
            <a:off x="6382512" y="2788920"/>
            <a:ext cx="4745736" cy="594360"/>
          </a:xfrm>
          <a:prstGeom prst="rect">
            <a:avLst/>
          </a:prstGeom>
          <a:noFill/>
          <a:ln/>
        </p:spPr>
        <p:txBody>
          <a:bodyPr wrap="square" lIns="0" tIns="0" rIns="0" bIns="0" rtlCol="0" anchor="ctr">
            <a:normAutofit/>
          </a:bodyPr>
          <a:lstStyle/>
          <a:p>
            <a:pPr indent="0" marL="0">
              <a:buNone/>
            </a:pPr>
            <a:r>
              <a:rPr lang="en-US" sz="1640" dirty="0">
                <a:solidFill>
                  <a:srgbClr val="263E49"/>
                </a:solidFill>
                <a:latin typeface="Inter" pitchFamily="34" charset="0"/>
                <a:ea typeface="Inter" pitchFamily="34" charset="-122"/>
                <a:cs typeface="Inter" pitchFamily="34" charset="-120"/>
              </a:rPr>
              <a:t>Meaning, prayer, identity, hope, belonging.</a:t>
            </a:r>
            <a:endParaRPr lang="en-US" sz="1640" dirty="0"/>
          </a:p>
        </p:txBody>
      </p:sp>
      <p:sp>
        <p:nvSpPr>
          <p:cNvPr id="15" name="Shape 13"/>
          <p:cNvSpPr/>
          <p:nvPr/>
        </p:nvSpPr>
        <p:spPr>
          <a:xfrm>
            <a:off x="749808" y="3849624"/>
            <a:ext cx="5193792" cy="1545336"/>
          </a:xfrm>
          <a:prstGeom prst="roundRect">
            <a:avLst/>
          </a:prstGeom>
          <a:solidFill>
            <a:srgbClr val="FFFFFF"/>
          </a:solidFill>
          <a:ln w="12700">
            <a:solidFill>
              <a:srgbClr val="DCE5E2"/>
            </a:solidFill>
            <a:prstDash val="solid"/>
          </a:ln>
        </p:spPr>
      </p:sp>
      <p:sp>
        <p:nvSpPr>
          <p:cNvPr id="16" name="Text 14"/>
          <p:cNvSpPr/>
          <p:nvPr/>
        </p:nvSpPr>
        <p:spPr>
          <a:xfrm>
            <a:off x="969264" y="4059936"/>
            <a:ext cx="4572000" cy="347472"/>
          </a:xfrm>
          <a:prstGeom prst="rect">
            <a:avLst/>
          </a:prstGeom>
          <a:noFill/>
          <a:ln/>
        </p:spPr>
        <p:txBody>
          <a:bodyPr wrap="square" lIns="0" tIns="0" rIns="0" bIns="0" rtlCol="0" anchor="ctr">
            <a:normAutofit/>
          </a:bodyPr>
          <a:lstStyle/>
          <a:p>
            <a:pPr indent="0" marL="0">
              <a:buNone/>
            </a:pPr>
            <a:r>
              <a:rPr lang="en-US" sz="1900" b="1" dirty="0">
                <a:solidFill>
                  <a:srgbClr val="267E88"/>
                </a:solidFill>
                <a:latin typeface="Inter Display" pitchFamily="34" charset="0"/>
                <a:ea typeface="Inter Display" pitchFamily="34" charset="-122"/>
                <a:cs typeface="Inter Display" pitchFamily="34" charset="-120"/>
              </a:rPr>
              <a:t>MIND</a:t>
            </a:r>
            <a:endParaRPr lang="en-US" sz="1900" dirty="0"/>
          </a:p>
        </p:txBody>
      </p:sp>
      <p:sp>
        <p:nvSpPr>
          <p:cNvPr id="17" name="Text 15"/>
          <p:cNvSpPr/>
          <p:nvPr/>
        </p:nvSpPr>
        <p:spPr>
          <a:xfrm>
            <a:off x="978408" y="4535424"/>
            <a:ext cx="4745736" cy="594360"/>
          </a:xfrm>
          <a:prstGeom prst="rect">
            <a:avLst/>
          </a:prstGeom>
          <a:noFill/>
          <a:ln/>
        </p:spPr>
        <p:txBody>
          <a:bodyPr wrap="square" lIns="0" tIns="0" rIns="0" bIns="0" rtlCol="0" anchor="ctr">
            <a:normAutofit/>
          </a:bodyPr>
          <a:lstStyle/>
          <a:p>
            <a:pPr indent="0" marL="0">
              <a:buNone/>
            </a:pPr>
            <a:r>
              <a:rPr lang="en-US" sz="1640" dirty="0">
                <a:solidFill>
                  <a:srgbClr val="263E49"/>
                </a:solidFill>
                <a:latin typeface="Inter" pitchFamily="34" charset="0"/>
                <a:ea typeface="Inter" pitchFamily="34" charset="-122"/>
                <a:cs typeface="Inter" pitchFamily="34" charset="-120"/>
              </a:rPr>
              <a:t>Discernment, reflection, honest interpretation.</a:t>
            </a:r>
            <a:endParaRPr lang="en-US" sz="1640" dirty="0"/>
          </a:p>
        </p:txBody>
      </p:sp>
      <p:sp>
        <p:nvSpPr>
          <p:cNvPr id="18" name="Shape 16"/>
          <p:cNvSpPr/>
          <p:nvPr/>
        </p:nvSpPr>
        <p:spPr>
          <a:xfrm>
            <a:off x="6153912" y="3849624"/>
            <a:ext cx="5193792" cy="1545336"/>
          </a:xfrm>
          <a:prstGeom prst="roundRect">
            <a:avLst/>
          </a:prstGeom>
          <a:solidFill>
            <a:srgbClr val="E7F1EF"/>
          </a:solidFill>
          <a:ln w="12700">
            <a:solidFill>
              <a:srgbClr val="DCE5E2"/>
            </a:solidFill>
            <a:prstDash val="solid"/>
          </a:ln>
        </p:spPr>
      </p:sp>
      <p:sp>
        <p:nvSpPr>
          <p:cNvPr id="19" name="Text 17"/>
          <p:cNvSpPr/>
          <p:nvPr/>
        </p:nvSpPr>
        <p:spPr>
          <a:xfrm>
            <a:off x="6373368" y="4059936"/>
            <a:ext cx="4572000" cy="347472"/>
          </a:xfrm>
          <a:prstGeom prst="rect">
            <a:avLst/>
          </a:prstGeom>
          <a:noFill/>
          <a:ln/>
        </p:spPr>
        <p:txBody>
          <a:bodyPr wrap="square" lIns="0" tIns="0" rIns="0" bIns="0" rtlCol="0" anchor="ctr">
            <a:normAutofit/>
          </a:bodyPr>
          <a:lstStyle/>
          <a:p>
            <a:pPr indent="0" marL="0">
              <a:buNone/>
            </a:pPr>
            <a:r>
              <a:rPr lang="en-US" sz="1900" b="1" dirty="0">
                <a:solidFill>
                  <a:srgbClr val="CC715B"/>
                </a:solidFill>
                <a:latin typeface="Inter Display" pitchFamily="34" charset="0"/>
                <a:ea typeface="Inter Display" pitchFamily="34" charset="-122"/>
                <a:cs typeface="Inter Display" pitchFamily="34" charset="-120"/>
              </a:rPr>
              <a:t>STRENGTH</a:t>
            </a:r>
            <a:endParaRPr lang="en-US" sz="1900" dirty="0"/>
          </a:p>
        </p:txBody>
      </p:sp>
      <p:sp>
        <p:nvSpPr>
          <p:cNvPr id="20" name="Text 18"/>
          <p:cNvSpPr/>
          <p:nvPr/>
        </p:nvSpPr>
        <p:spPr>
          <a:xfrm>
            <a:off x="6382512" y="4535424"/>
            <a:ext cx="4745736" cy="594360"/>
          </a:xfrm>
          <a:prstGeom prst="rect">
            <a:avLst/>
          </a:prstGeom>
          <a:noFill/>
          <a:ln/>
        </p:spPr>
        <p:txBody>
          <a:bodyPr wrap="square" lIns="0" tIns="0" rIns="0" bIns="0" rtlCol="0" anchor="ctr">
            <a:normAutofit/>
          </a:bodyPr>
          <a:lstStyle/>
          <a:p>
            <a:pPr indent="0" marL="0">
              <a:buNone/>
            </a:pPr>
            <a:r>
              <a:rPr lang="en-US" sz="1640" dirty="0">
                <a:solidFill>
                  <a:srgbClr val="263E49"/>
                </a:solidFill>
                <a:latin typeface="Inter" pitchFamily="34" charset="0"/>
                <a:ea typeface="Inter" pitchFamily="34" charset="-122"/>
                <a:cs typeface="Inter" pitchFamily="34" charset="-120"/>
              </a:rPr>
              <a:t>Rest, practical action, the body, healthy habits.</a:t>
            </a:r>
            <a:endParaRPr lang="en-US" sz="1640" dirty="0"/>
          </a:p>
        </p:txBody>
      </p:sp>
      <p:sp>
        <p:nvSpPr>
          <p:cNvPr id="21" name="Text 19"/>
          <p:cNvSpPr/>
          <p:nvPr/>
        </p:nvSpPr>
        <p:spPr>
          <a:xfrm>
            <a:off x="749808" y="6126480"/>
            <a:ext cx="9966960" cy="164592"/>
          </a:xfrm>
          <a:prstGeom prst="rect">
            <a:avLst/>
          </a:prstGeom>
          <a:noFill/>
          <a:ln/>
        </p:spPr>
        <p:txBody>
          <a:bodyPr wrap="square" lIns="0" tIns="0" rIns="0" bIns="0" rtlCol="0" anchor="ctr">
            <a:normAutofit/>
          </a:bodyPr>
          <a:lstStyle/>
          <a:p>
            <a:pPr indent="0" marL="0">
              <a:buNone/>
            </a:pPr>
            <a:r>
              <a:rPr lang="en-US" sz="830" dirty="0">
                <a:solidFill>
                  <a:srgbClr val="637680"/>
                </a:solidFill>
                <a:latin typeface="Inter" pitchFamily="34" charset="0"/>
                <a:ea typeface="Inter" pitchFamily="34" charset="-122"/>
                <a:cs typeface="Inter" pitchFamily="34" charset="-120"/>
              </a:rPr>
              <a:t>Scripture reflection: Mark 12:30 (the call to love God with all heart, soul, mind and strength).</a:t>
            </a:r>
            <a:endParaRPr lang="en-US" sz="83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2303D"/>
        </a:solidFill>
      </p:bgPr>
    </p:bg>
    <p:spTree>
      <p:nvGrpSpPr>
        <p:cNvPr id="1" name=""/>
        <p:cNvGrpSpPr/>
        <p:nvPr/>
      </p:nvGrpSpPr>
      <p:grpSpPr>
        <a:xfrm>
          <a:off x="0" y="0"/>
          <a:ext cx="0" cy="0"/>
          <a:chOff x="0" y="0"/>
          <a:chExt cx="0" cy="0"/>
        </a:xfrm>
      </p:grpSpPr>
      <p:sp>
        <p:nvSpPr>
          <p:cNvPr id="2" name="Shape 0"/>
          <p:cNvSpPr/>
          <p:nvPr/>
        </p:nvSpPr>
        <p:spPr>
          <a:xfrm>
            <a:off x="0" y="0"/>
            <a:ext cx="118872" cy="6858000"/>
          </a:xfrm>
          <a:prstGeom prst="rect">
            <a:avLst/>
          </a:prstGeom>
          <a:solidFill>
            <a:srgbClr val="E6AF45"/>
          </a:solidFill>
          <a:ln w="12700">
            <a:solidFill>
              <a:srgbClr val="E6AF45">
                <a:alpha val="0"/>
              </a:srgbClr>
            </a:solidFill>
            <a:prstDash val="solid"/>
          </a:ln>
        </p:spPr>
      </p:sp>
      <p:sp>
        <p:nvSpPr>
          <p:cNvPr id="3" name="Shape 1"/>
          <p:cNvSpPr/>
          <p:nvPr/>
        </p:nvSpPr>
        <p:spPr>
          <a:xfrm>
            <a:off x="8366760" y="-1024128"/>
            <a:ext cx="5394960" cy="5394960"/>
          </a:xfrm>
          <a:prstGeom prst="ellipse">
            <a:avLst/>
          </a:prstGeom>
          <a:solidFill>
            <a:srgbClr val="1F4451"/>
          </a:solidFill>
          <a:ln w="12700">
            <a:solidFill>
              <a:srgbClr val="1F4451">
                <a:alpha val="0"/>
              </a:srgbClr>
            </a:solidFill>
            <a:prstDash val="solid"/>
          </a:ln>
        </p:spPr>
      </p:sp>
      <p:sp>
        <p:nvSpPr>
          <p:cNvPr id="4" name="Shape 2"/>
          <p:cNvSpPr/>
          <p:nvPr/>
        </p:nvSpPr>
        <p:spPr>
          <a:xfrm>
            <a:off x="9427464" y="-18288"/>
            <a:ext cx="3108960" cy="3108960"/>
          </a:xfrm>
          <a:prstGeom prst="ellipse">
            <a:avLst/>
          </a:prstGeom>
          <a:solidFill>
            <a:srgbClr val="267E88"/>
          </a:solidFill>
          <a:ln w="12700">
            <a:solidFill>
              <a:srgbClr val="267E88">
                <a:alpha val="0"/>
              </a:srgbClr>
            </a:solidFill>
            <a:prstDash val="solid"/>
          </a:ln>
        </p:spPr>
      </p:sp>
      <p:sp>
        <p:nvSpPr>
          <p:cNvPr id="5" name="Shape 3"/>
          <p:cNvSpPr/>
          <p:nvPr/>
        </p:nvSpPr>
        <p:spPr>
          <a:xfrm>
            <a:off x="10259568" y="969264"/>
            <a:ext cx="1325880" cy="1325880"/>
          </a:xfrm>
          <a:prstGeom prst="ellipse">
            <a:avLst/>
          </a:prstGeom>
          <a:solidFill>
            <a:srgbClr val="E6AF45"/>
          </a:solidFill>
          <a:ln w="12700">
            <a:solidFill>
              <a:srgbClr val="E6AF45">
                <a:alpha val="0"/>
              </a:srgbClr>
            </a:solidFill>
            <a:prstDash val="solid"/>
          </a:ln>
        </p:spPr>
      </p:sp>
      <p:sp>
        <p:nvSpPr>
          <p:cNvPr id="6" name="Text 4"/>
          <p:cNvSpPr/>
          <p:nvPr/>
        </p:nvSpPr>
        <p:spPr>
          <a:xfrm>
            <a:off x="795528" y="941832"/>
            <a:ext cx="8229600" cy="292608"/>
          </a:xfrm>
          <a:prstGeom prst="rect">
            <a:avLst/>
          </a:prstGeom>
          <a:noFill/>
          <a:ln/>
        </p:spPr>
        <p:txBody>
          <a:bodyPr wrap="square" lIns="0" tIns="0" rIns="0" bIns="0" rtlCol="0" anchor="ctr">
            <a:normAutofit/>
          </a:bodyPr>
          <a:lstStyle/>
          <a:p>
            <a:pPr indent="0" marL="0">
              <a:buNone/>
            </a:pPr>
            <a:r>
              <a:rPr lang="en-US" sz="1300" b="1" spc="200" kern="0" dirty="0">
                <a:solidFill>
                  <a:srgbClr val="E6AF45"/>
                </a:solidFill>
                <a:latin typeface="Inter Display" pitchFamily="34" charset="0"/>
                <a:ea typeface="Inter Display" pitchFamily="34" charset="-122"/>
                <a:cs typeface="Inter Display" pitchFamily="34" charset="-120"/>
              </a:rPr>
              <a:t>SESSION ONE · ASHLEY JAMESON</a:t>
            </a:r>
            <a:endParaRPr lang="en-US" sz="1300" dirty="0"/>
          </a:p>
        </p:txBody>
      </p:sp>
      <p:sp>
        <p:nvSpPr>
          <p:cNvPr id="7" name="Text 5"/>
          <p:cNvSpPr/>
          <p:nvPr/>
        </p:nvSpPr>
        <p:spPr>
          <a:xfrm>
            <a:off x="740664" y="1463040"/>
            <a:ext cx="2011680" cy="1371600"/>
          </a:xfrm>
          <a:prstGeom prst="rect">
            <a:avLst/>
          </a:prstGeom>
          <a:noFill/>
          <a:ln/>
        </p:spPr>
        <p:txBody>
          <a:bodyPr wrap="square" lIns="0" tIns="0" rIns="0" bIns="0" rtlCol="0" anchor="ctr">
            <a:normAutofit/>
          </a:bodyPr>
          <a:lstStyle/>
          <a:p>
            <a:pPr indent="0" marL="0">
              <a:buNone/>
            </a:pPr>
            <a:r>
              <a:rPr lang="en-US" sz="7900" b="1" dirty="0">
                <a:solidFill>
                  <a:srgbClr val="3A9BA0"/>
                </a:solidFill>
                <a:latin typeface="Inter Display" pitchFamily="34" charset="0"/>
                <a:ea typeface="Inter Display" pitchFamily="34" charset="-122"/>
                <a:cs typeface="Inter Display" pitchFamily="34" charset="-120"/>
              </a:rPr>
              <a:t>01</a:t>
            </a:r>
            <a:endParaRPr lang="en-US" sz="7900" dirty="0"/>
          </a:p>
        </p:txBody>
      </p:sp>
      <p:sp>
        <p:nvSpPr>
          <p:cNvPr id="8" name="Text 6"/>
          <p:cNvSpPr/>
          <p:nvPr/>
        </p:nvSpPr>
        <p:spPr>
          <a:xfrm>
            <a:off x="2743200" y="1847088"/>
            <a:ext cx="8046720" cy="1078992"/>
          </a:xfrm>
          <a:prstGeom prst="rect">
            <a:avLst/>
          </a:prstGeom>
          <a:noFill/>
          <a:ln/>
        </p:spPr>
        <p:txBody>
          <a:bodyPr wrap="square" lIns="0" tIns="0" rIns="0" bIns="0" rtlCol="0" anchor="ctr">
            <a:normAutofit/>
          </a:bodyPr>
          <a:lstStyle/>
          <a:p>
            <a:pPr indent="0" marL="0">
              <a:buNone/>
            </a:pPr>
            <a:r>
              <a:rPr lang="en-US" sz="3700" b="1" dirty="0">
                <a:solidFill>
                  <a:srgbClr val="FFFFFF"/>
                </a:solidFill>
                <a:latin typeface="Inter Display" pitchFamily="34" charset="0"/>
                <a:ea typeface="Inter Display" pitchFamily="34" charset="-122"/>
                <a:cs typeface="Inter Display" pitchFamily="34" charset="-120"/>
              </a:rPr>
              <a:t>Reframe Your Triggers</a:t>
            </a:r>
            <a:endParaRPr lang="en-US" sz="3700" dirty="0"/>
          </a:p>
        </p:txBody>
      </p:sp>
      <p:sp>
        <p:nvSpPr>
          <p:cNvPr id="9" name="Text 7"/>
          <p:cNvSpPr/>
          <p:nvPr/>
        </p:nvSpPr>
        <p:spPr>
          <a:xfrm>
            <a:off x="2770632" y="3072384"/>
            <a:ext cx="7772400" cy="1097280"/>
          </a:xfrm>
          <a:prstGeom prst="rect">
            <a:avLst/>
          </a:prstGeom>
          <a:noFill/>
          <a:ln/>
        </p:spPr>
        <p:txBody>
          <a:bodyPr wrap="square" lIns="0" tIns="0" rIns="0" bIns="0" rtlCol="0" anchor="t">
            <a:normAutofit/>
          </a:bodyPr>
          <a:lstStyle/>
          <a:p>
            <a:pPr indent="0" marL="0">
              <a:buNone/>
            </a:pPr>
            <a:r>
              <a:rPr lang="en-US" sz="1900" dirty="0">
                <a:solidFill>
                  <a:srgbClr val="C9DDDE"/>
                </a:solidFill>
                <a:latin typeface="Inter" pitchFamily="34" charset="0"/>
                <a:ea typeface="Inter" pitchFamily="34" charset="-122"/>
                <a:cs typeface="Inter" pitchFamily="34" charset="-120"/>
              </a:rPr>
              <a:t>Respond with clarity instead of letting stress reactions make every decision.</a:t>
            </a:r>
            <a:endParaRPr lang="en-US" sz="1900" dirty="0"/>
          </a:p>
        </p:txBody>
      </p:sp>
      <p:sp>
        <p:nvSpPr>
          <p:cNvPr id="10" name="Shape 8"/>
          <p:cNvSpPr/>
          <p:nvPr/>
        </p:nvSpPr>
        <p:spPr>
          <a:xfrm>
            <a:off x="822960" y="6071616"/>
            <a:ext cx="10451592" cy="0"/>
          </a:xfrm>
          <a:prstGeom prst="line">
            <a:avLst/>
          </a:prstGeom>
          <a:noFill/>
          <a:ln w="12700">
            <a:solidFill>
              <a:srgbClr val="456875"/>
            </a:solidFill>
            <a:prstDash val="solid"/>
            <a:headEnd type="none"/>
            <a:tailEnd type="none"/>
          </a:ln>
        </p:spPr>
      </p:sp>
      <p:sp>
        <p:nvSpPr>
          <p:cNvPr id="11" name="Text 9"/>
          <p:cNvSpPr/>
          <p:nvPr/>
        </p:nvSpPr>
        <p:spPr>
          <a:xfrm>
            <a:off x="832104" y="6227064"/>
            <a:ext cx="7315200" cy="228600"/>
          </a:xfrm>
          <a:prstGeom prst="rect">
            <a:avLst/>
          </a:prstGeom>
          <a:noFill/>
          <a:ln/>
        </p:spPr>
        <p:txBody>
          <a:bodyPr wrap="square" lIns="0" tIns="0" rIns="0" bIns="0" rtlCol="0" anchor="ctr">
            <a:normAutofit/>
          </a:bodyPr>
          <a:lstStyle/>
          <a:p>
            <a:pPr indent="0" marL="0">
              <a:buNone/>
            </a:pPr>
            <a:r>
              <a:rPr lang="en-US" sz="1000" b="1" spc="130" kern="0" dirty="0">
                <a:solidFill>
                  <a:srgbClr val="C9DDDE"/>
                </a:solidFill>
                <a:latin typeface="Inter Display" pitchFamily="34" charset="0"/>
                <a:ea typeface="Inter Display" pitchFamily="34" charset="-122"/>
                <a:cs typeface="Inter Display" pitchFamily="34" charset="-120"/>
              </a:rPr>
              <a:t>RISE &amp; REBUILD    •    OCTOBER 17, 2026</a:t>
            </a:r>
            <a:endParaRPr lang="en-US" sz="1000" dirty="0"/>
          </a:p>
        </p:txBody>
      </p:sp>
      <p:sp>
        <p:nvSpPr>
          <p:cNvPr id="12" name="Text 10"/>
          <p:cNvSpPr/>
          <p:nvPr/>
        </p:nvSpPr>
        <p:spPr>
          <a:xfrm>
            <a:off x="10972800" y="6236208"/>
            <a:ext cx="301752" cy="201168"/>
          </a:xfrm>
          <a:prstGeom prst="rect">
            <a:avLst/>
          </a:prstGeom>
          <a:noFill/>
          <a:ln/>
        </p:spPr>
        <p:txBody>
          <a:bodyPr wrap="square" lIns="0" tIns="0" rIns="0" bIns="0" rtlCol="0" anchor="ctr">
            <a:normAutofit/>
          </a:bodyPr>
          <a:lstStyle/>
          <a:p>
            <a:pPr indent="0" marL="0">
              <a:buNone/>
            </a:pPr>
            <a:r>
              <a:rPr lang="en-US" sz="1000" b="1" dirty="0">
                <a:solidFill>
                  <a:srgbClr val="C9DDDE"/>
                </a:solidFill>
                <a:latin typeface="Inter Display" pitchFamily="34" charset="0"/>
                <a:ea typeface="Inter Display" pitchFamily="34" charset="-122"/>
                <a:cs typeface="Inter Display" pitchFamily="34" charset="-120"/>
              </a:rPr>
              <a:t>07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01 / TRIGGERS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A trigger is information, not an instruction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Your reaction deserves attention; your next action still deserves discernment.</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08</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Ashley Jameson · participant handout pp. 4–6</a:t>
            </a:r>
            <a:endParaRPr lang="en-US" sz="850" dirty="0"/>
          </a:p>
        </p:txBody>
      </p:sp>
      <p:sp>
        <p:nvSpPr>
          <p:cNvPr id="10" name="Shape 8"/>
          <p:cNvSpPr/>
          <p:nvPr/>
        </p:nvSpPr>
        <p:spPr>
          <a:xfrm>
            <a:off x="713232" y="2212848"/>
            <a:ext cx="3465576" cy="3246120"/>
          </a:xfrm>
          <a:prstGeom prst="roundRect">
            <a:avLst/>
          </a:prstGeom>
          <a:solidFill>
            <a:srgbClr val="FFFFFF"/>
          </a:solidFill>
          <a:ln w="12700">
            <a:solidFill>
              <a:srgbClr val="DCE5E2"/>
            </a:solidFill>
            <a:prstDash val="solid"/>
          </a:ln>
        </p:spPr>
      </p:sp>
      <p:sp>
        <p:nvSpPr>
          <p:cNvPr id="11" name="Shape 9"/>
          <p:cNvSpPr/>
          <p:nvPr/>
        </p:nvSpPr>
        <p:spPr>
          <a:xfrm>
            <a:off x="713232" y="2212848"/>
            <a:ext cx="59436" cy="3246120"/>
          </a:xfrm>
          <a:prstGeom prst="rect">
            <a:avLst/>
          </a:prstGeom>
          <a:solidFill>
            <a:srgbClr val="267E88"/>
          </a:solidFill>
          <a:ln w="12700">
            <a:solidFill>
              <a:srgbClr val="267E88">
                <a:alpha val="0"/>
              </a:srgbClr>
            </a:solidFill>
            <a:prstDash val="solid"/>
          </a:ln>
        </p:spPr>
      </p:sp>
      <p:sp>
        <p:nvSpPr>
          <p:cNvPr id="12" name="Text 10"/>
          <p:cNvSpPr/>
          <p:nvPr/>
        </p:nvSpPr>
        <p:spPr>
          <a:xfrm>
            <a:off x="914400"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Sensation</a:t>
            </a:r>
            <a:endParaRPr lang="en-US" sz="1750" dirty="0"/>
          </a:p>
        </p:txBody>
      </p:sp>
      <p:sp>
        <p:nvSpPr>
          <p:cNvPr id="13" name="Text 11"/>
          <p:cNvSpPr/>
          <p:nvPr/>
        </p:nvSpPr>
        <p:spPr>
          <a:xfrm>
            <a:off x="914400"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Your heart races. Your stomach tightens. Your shoulders tense or your energy drops.</a:t>
            </a:r>
            <a:endParaRPr lang="en-US" sz="1530" dirty="0"/>
          </a:p>
        </p:txBody>
      </p:sp>
      <p:sp>
        <p:nvSpPr>
          <p:cNvPr id="14" name="Shape 12"/>
          <p:cNvSpPr/>
          <p:nvPr/>
        </p:nvSpPr>
        <p:spPr>
          <a:xfrm>
            <a:off x="4352544" y="2212848"/>
            <a:ext cx="3465576" cy="3246120"/>
          </a:xfrm>
          <a:prstGeom prst="roundRect">
            <a:avLst/>
          </a:prstGeom>
          <a:solidFill>
            <a:srgbClr val="FFFFFF"/>
          </a:solidFill>
          <a:ln w="12700">
            <a:solidFill>
              <a:srgbClr val="DCE5E2"/>
            </a:solidFill>
            <a:prstDash val="solid"/>
          </a:ln>
        </p:spPr>
      </p:sp>
      <p:sp>
        <p:nvSpPr>
          <p:cNvPr id="15" name="Shape 13"/>
          <p:cNvSpPr/>
          <p:nvPr/>
        </p:nvSpPr>
        <p:spPr>
          <a:xfrm>
            <a:off x="4352544" y="2212848"/>
            <a:ext cx="59436" cy="3246120"/>
          </a:xfrm>
          <a:prstGeom prst="rect">
            <a:avLst/>
          </a:prstGeom>
          <a:solidFill>
            <a:srgbClr val="E6AF45"/>
          </a:solidFill>
          <a:ln w="12700">
            <a:solidFill>
              <a:srgbClr val="E6AF45">
                <a:alpha val="0"/>
              </a:srgbClr>
            </a:solidFill>
            <a:prstDash val="solid"/>
          </a:ln>
        </p:spPr>
      </p:sp>
      <p:sp>
        <p:nvSpPr>
          <p:cNvPr id="16" name="Text 14"/>
          <p:cNvSpPr/>
          <p:nvPr/>
        </p:nvSpPr>
        <p:spPr>
          <a:xfrm>
            <a:off x="4553712"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Interpretation</a:t>
            </a:r>
            <a:endParaRPr lang="en-US" sz="1750" dirty="0"/>
          </a:p>
        </p:txBody>
      </p:sp>
      <p:sp>
        <p:nvSpPr>
          <p:cNvPr id="17" name="Text 15"/>
          <p:cNvSpPr/>
          <p:nvPr/>
        </p:nvSpPr>
        <p:spPr>
          <a:xfrm>
            <a:off x="4553712"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Your mind tries to explain the feeling: “I am unsafe,” “I am unheard,” or “I have to fix this now.”</a:t>
            </a:r>
            <a:endParaRPr lang="en-US" sz="1530" dirty="0"/>
          </a:p>
        </p:txBody>
      </p:sp>
      <p:sp>
        <p:nvSpPr>
          <p:cNvPr id="18" name="Shape 16"/>
          <p:cNvSpPr/>
          <p:nvPr/>
        </p:nvSpPr>
        <p:spPr>
          <a:xfrm>
            <a:off x="7991856" y="2212848"/>
            <a:ext cx="3465576" cy="3246120"/>
          </a:xfrm>
          <a:prstGeom prst="roundRect">
            <a:avLst/>
          </a:prstGeom>
          <a:solidFill>
            <a:srgbClr val="FFFFFF"/>
          </a:solidFill>
          <a:ln w="12700">
            <a:solidFill>
              <a:srgbClr val="DCE5E2"/>
            </a:solidFill>
            <a:prstDash val="solid"/>
          </a:ln>
        </p:spPr>
      </p:sp>
      <p:sp>
        <p:nvSpPr>
          <p:cNvPr id="19" name="Shape 17"/>
          <p:cNvSpPr/>
          <p:nvPr/>
        </p:nvSpPr>
        <p:spPr>
          <a:xfrm>
            <a:off x="7991856" y="2212848"/>
            <a:ext cx="59436" cy="3246120"/>
          </a:xfrm>
          <a:prstGeom prst="rect">
            <a:avLst/>
          </a:prstGeom>
          <a:solidFill>
            <a:srgbClr val="CC715B"/>
          </a:solidFill>
          <a:ln w="12700">
            <a:solidFill>
              <a:srgbClr val="CC715B">
                <a:alpha val="0"/>
              </a:srgbClr>
            </a:solidFill>
            <a:prstDash val="solid"/>
          </a:ln>
        </p:spPr>
      </p:sp>
      <p:sp>
        <p:nvSpPr>
          <p:cNvPr id="20" name="Text 18"/>
          <p:cNvSpPr/>
          <p:nvPr/>
        </p:nvSpPr>
        <p:spPr>
          <a:xfrm>
            <a:off x="8193024"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Choice</a:t>
            </a:r>
            <a:endParaRPr lang="en-US" sz="1750" dirty="0"/>
          </a:p>
        </p:txBody>
      </p:sp>
      <p:sp>
        <p:nvSpPr>
          <p:cNvPr id="21" name="Text 19"/>
          <p:cNvSpPr/>
          <p:nvPr/>
        </p:nvSpPr>
        <p:spPr>
          <a:xfrm>
            <a:off x="8193024"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Pause long enough to test the facts, care for yourself, and choose a response aligned with your values.</a:t>
            </a:r>
            <a:endParaRPr lang="en-US" sz="1530" dirty="0"/>
          </a:p>
        </p:txBody>
      </p:sp>
      <p:sp>
        <p:nvSpPr>
          <p:cNvPr id="22" name="Shape 20"/>
          <p:cNvSpPr/>
          <p:nvPr/>
        </p:nvSpPr>
        <p:spPr>
          <a:xfrm>
            <a:off x="713232" y="5641848"/>
            <a:ext cx="10771632" cy="502920"/>
          </a:xfrm>
          <a:prstGeom prst="roundRect">
            <a:avLst/>
          </a:prstGeom>
          <a:solidFill>
            <a:srgbClr val="E7F1EF"/>
          </a:solidFill>
          <a:ln w="12700">
            <a:solidFill>
              <a:srgbClr val="E7F1EF"/>
            </a:solidFill>
            <a:prstDash val="solid"/>
          </a:ln>
        </p:spPr>
      </p:sp>
      <p:sp>
        <p:nvSpPr>
          <p:cNvPr id="23" name="Text 21"/>
          <p:cNvSpPr/>
          <p:nvPr/>
        </p:nvSpPr>
        <p:spPr>
          <a:xfrm>
            <a:off x="941832" y="5715000"/>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A body alarm can be real without every interpretation of that alarm being accurate.</a:t>
            </a:r>
            <a:endParaRPr lang="en-US" sz="154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01 / TRIGGERS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What belongs to the trigger — and what belongs to us?</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Separate four layers that often feel like a single overwhelming experience.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09</a:t>
            </a:r>
            <a:endParaRPr lang="en-US" sz="1000" dirty="0"/>
          </a:p>
        </p:txBody>
      </p:sp>
      <p:sp>
        <p:nvSpPr>
          <p:cNvPr id="9" name="Shape 7"/>
          <p:cNvSpPr/>
          <p:nvPr/>
        </p:nvSpPr>
        <p:spPr>
          <a:xfrm>
            <a:off x="722376" y="2084832"/>
            <a:ext cx="5239512" cy="1581912"/>
          </a:xfrm>
          <a:prstGeom prst="roundRect">
            <a:avLst/>
          </a:prstGeom>
          <a:solidFill>
            <a:srgbClr val="FFFFFF"/>
          </a:solidFill>
          <a:ln w="12700">
            <a:solidFill>
              <a:srgbClr val="DCE5E2"/>
            </a:solidFill>
            <a:prstDash val="solid"/>
          </a:ln>
        </p:spPr>
      </p:sp>
      <p:sp>
        <p:nvSpPr>
          <p:cNvPr id="10" name="Shape 8"/>
          <p:cNvSpPr/>
          <p:nvPr/>
        </p:nvSpPr>
        <p:spPr>
          <a:xfrm>
            <a:off x="722376" y="2084832"/>
            <a:ext cx="59436" cy="1581912"/>
          </a:xfrm>
          <a:prstGeom prst="rect">
            <a:avLst/>
          </a:prstGeom>
          <a:solidFill>
            <a:srgbClr val="E6AF45"/>
          </a:solidFill>
          <a:ln w="12700">
            <a:solidFill>
              <a:srgbClr val="E6AF45">
                <a:alpha val="0"/>
              </a:srgbClr>
            </a:solidFill>
            <a:prstDash val="solid"/>
          </a:ln>
        </p:spPr>
      </p:sp>
      <p:sp>
        <p:nvSpPr>
          <p:cNvPr id="11" name="Text 9"/>
          <p:cNvSpPr/>
          <p:nvPr/>
        </p:nvSpPr>
        <p:spPr>
          <a:xfrm>
            <a:off x="923544" y="2249424"/>
            <a:ext cx="4828032"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01  EVENT</a:t>
            </a:r>
            <a:endParaRPr lang="en-US" sz="1750" dirty="0"/>
          </a:p>
        </p:txBody>
      </p:sp>
      <p:sp>
        <p:nvSpPr>
          <p:cNvPr id="12" name="Text 10"/>
          <p:cNvSpPr/>
          <p:nvPr/>
        </p:nvSpPr>
        <p:spPr>
          <a:xfrm>
            <a:off x="923544" y="2761488"/>
            <a:ext cx="4828032" cy="786384"/>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What occurred?  “The text arrived two hours later than expected.”</a:t>
            </a:r>
            <a:endParaRPr lang="en-US" sz="1530" dirty="0"/>
          </a:p>
        </p:txBody>
      </p:sp>
      <p:sp>
        <p:nvSpPr>
          <p:cNvPr id="13" name="Shape 11"/>
          <p:cNvSpPr/>
          <p:nvPr/>
        </p:nvSpPr>
        <p:spPr>
          <a:xfrm>
            <a:off x="6163056" y="2084832"/>
            <a:ext cx="5239512" cy="1581912"/>
          </a:xfrm>
          <a:prstGeom prst="roundRect">
            <a:avLst/>
          </a:prstGeom>
          <a:solidFill>
            <a:srgbClr val="FFFFFF"/>
          </a:solidFill>
          <a:ln w="12700">
            <a:solidFill>
              <a:srgbClr val="DCE5E2"/>
            </a:solidFill>
            <a:prstDash val="solid"/>
          </a:ln>
        </p:spPr>
      </p:sp>
      <p:sp>
        <p:nvSpPr>
          <p:cNvPr id="14" name="Shape 12"/>
          <p:cNvSpPr/>
          <p:nvPr/>
        </p:nvSpPr>
        <p:spPr>
          <a:xfrm>
            <a:off x="6163056" y="2084832"/>
            <a:ext cx="59436" cy="1581912"/>
          </a:xfrm>
          <a:prstGeom prst="rect">
            <a:avLst/>
          </a:prstGeom>
          <a:solidFill>
            <a:srgbClr val="267E88"/>
          </a:solidFill>
          <a:ln w="12700">
            <a:solidFill>
              <a:srgbClr val="267E88">
                <a:alpha val="0"/>
              </a:srgbClr>
            </a:solidFill>
            <a:prstDash val="solid"/>
          </a:ln>
        </p:spPr>
      </p:sp>
      <p:sp>
        <p:nvSpPr>
          <p:cNvPr id="15" name="Text 13"/>
          <p:cNvSpPr/>
          <p:nvPr/>
        </p:nvSpPr>
        <p:spPr>
          <a:xfrm>
            <a:off x="6364224" y="2249424"/>
            <a:ext cx="4828032"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02  BODY</a:t>
            </a:r>
            <a:endParaRPr lang="en-US" sz="1750" dirty="0"/>
          </a:p>
        </p:txBody>
      </p:sp>
      <p:sp>
        <p:nvSpPr>
          <p:cNvPr id="16" name="Text 14"/>
          <p:cNvSpPr/>
          <p:nvPr/>
        </p:nvSpPr>
        <p:spPr>
          <a:xfrm>
            <a:off x="6364224" y="2761488"/>
            <a:ext cx="4828032" cy="786384"/>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What happened inside?  “I felt a knot in my stomach and heat in my face.”</a:t>
            </a:r>
            <a:endParaRPr lang="en-US" sz="1530" dirty="0"/>
          </a:p>
        </p:txBody>
      </p:sp>
      <p:sp>
        <p:nvSpPr>
          <p:cNvPr id="17" name="Shape 15"/>
          <p:cNvSpPr/>
          <p:nvPr/>
        </p:nvSpPr>
        <p:spPr>
          <a:xfrm>
            <a:off x="722376" y="3840480"/>
            <a:ext cx="5239512" cy="1581912"/>
          </a:xfrm>
          <a:prstGeom prst="roundRect">
            <a:avLst/>
          </a:prstGeom>
          <a:solidFill>
            <a:srgbClr val="FFFFFF"/>
          </a:solidFill>
          <a:ln w="12700">
            <a:solidFill>
              <a:srgbClr val="DCE5E2"/>
            </a:solidFill>
            <a:prstDash val="solid"/>
          </a:ln>
        </p:spPr>
      </p:sp>
      <p:sp>
        <p:nvSpPr>
          <p:cNvPr id="18" name="Shape 16"/>
          <p:cNvSpPr/>
          <p:nvPr/>
        </p:nvSpPr>
        <p:spPr>
          <a:xfrm>
            <a:off x="722376" y="3840480"/>
            <a:ext cx="59436" cy="1581912"/>
          </a:xfrm>
          <a:prstGeom prst="rect">
            <a:avLst/>
          </a:prstGeom>
          <a:solidFill>
            <a:srgbClr val="CC715B"/>
          </a:solidFill>
          <a:ln w="12700">
            <a:solidFill>
              <a:srgbClr val="CC715B">
                <a:alpha val="0"/>
              </a:srgbClr>
            </a:solidFill>
            <a:prstDash val="solid"/>
          </a:ln>
        </p:spPr>
      </p:sp>
      <p:sp>
        <p:nvSpPr>
          <p:cNvPr id="19" name="Text 17"/>
          <p:cNvSpPr/>
          <p:nvPr/>
        </p:nvSpPr>
        <p:spPr>
          <a:xfrm>
            <a:off x="923544" y="4005072"/>
            <a:ext cx="4828032"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03  STORY</a:t>
            </a:r>
            <a:endParaRPr lang="en-US" sz="1750" dirty="0"/>
          </a:p>
        </p:txBody>
      </p:sp>
      <p:sp>
        <p:nvSpPr>
          <p:cNvPr id="20" name="Text 18"/>
          <p:cNvSpPr/>
          <p:nvPr/>
        </p:nvSpPr>
        <p:spPr>
          <a:xfrm>
            <a:off x="923544" y="4517136"/>
            <a:ext cx="4828032" cy="786384"/>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What meaning appeared?  “I assumed I was being ignored or rejected.”</a:t>
            </a:r>
            <a:endParaRPr lang="en-US" sz="1530" dirty="0"/>
          </a:p>
        </p:txBody>
      </p:sp>
      <p:sp>
        <p:nvSpPr>
          <p:cNvPr id="21" name="Shape 19"/>
          <p:cNvSpPr/>
          <p:nvPr/>
        </p:nvSpPr>
        <p:spPr>
          <a:xfrm>
            <a:off x="6163056" y="3840480"/>
            <a:ext cx="5239512" cy="1581912"/>
          </a:xfrm>
          <a:prstGeom prst="roundRect">
            <a:avLst/>
          </a:prstGeom>
          <a:solidFill>
            <a:srgbClr val="FFFFFF"/>
          </a:solidFill>
          <a:ln w="12700">
            <a:solidFill>
              <a:srgbClr val="DCE5E2"/>
            </a:solidFill>
            <a:prstDash val="solid"/>
          </a:ln>
        </p:spPr>
      </p:sp>
      <p:sp>
        <p:nvSpPr>
          <p:cNvPr id="22" name="Shape 20"/>
          <p:cNvSpPr/>
          <p:nvPr/>
        </p:nvSpPr>
        <p:spPr>
          <a:xfrm>
            <a:off x="6163056" y="3840480"/>
            <a:ext cx="59436" cy="1581912"/>
          </a:xfrm>
          <a:prstGeom prst="rect">
            <a:avLst/>
          </a:prstGeom>
          <a:solidFill>
            <a:srgbClr val="267E88"/>
          </a:solidFill>
          <a:ln w="12700">
            <a:solidFill>
              <a:srgbClr val="267E88">
                <a:alpha val="0"/>
              </a:srgbClr>
            </a:solidFill>
            <a:prstDash val="solid"/>
          </a:ln>
        </p:spPr>
      </p:sp>
      <p:sp>
        <p:nvSpPr>
          <p:cNvPr id="23" name="Text 21"/>
          <p:cNvSpPr/>
          <p:nvPr/>
        </p:nvSpPr>
        <p:spPr>
          <a:xfrm>
            <a:off x="6364224" y="4005072"/>
            <a:ext cx="4828032"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04  RESPONSE</a:t>
            </a:r>
            <a:endParaRPr lang="en-US" sz="1750" dirty="0"/>
          </a:p>
        </p:txBody>
      </p:sp>
      <p:sp>
        <p:nvSpPr>
          <p:cNvPr id="24" name="Text 22"/>
          <p:cNvSpPr/>
          <p:nvPr/>
        </p:nvSpPr>
        <p:spPr>
          <a:xfrm>
            <a:off x="6364224" y="4517136"/>
            <a:ext cx="4828032" cy="786384"/>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What action is possible?  “I can ask directly without attacking.”</a:t>
            </a:r>
            <a:endParaRPr lang="en-US" sz="153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01 / TRIGGERS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The window of tolerance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 useful metaphor for the activation range where reflection and connection are more available.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10</a:t>
            </a:r>
            <a:endParaRPr lang="en-US" sz="1000" dirty="0"/>
          </a:p>
        </p:txBody>
      </p:sp>
      <p:sp>
        <p:nvSpPr>
          <p:cNvPr id="9" name="Shape 7"/>
          <p:cNvSpPr/>
          <p:nvPr/>
        </p:nvSpPr>
        <p:spPr>
          <a:xfrm>
            <a:off x="996696" y="2057400"/>
            <a:ext cx="10058400" cy="1051560"/>
          </a:xfrm>
          <a:prstGeom prst="roundRect">
            <a:avLst/>
          </a:prstGeom>
          <a:solidFill>
            <a:srgbClr val="F6DFD6"/>
          </a:solidFill>
          <a:ln w="12700">
            <a:solidFill>
              <a:srgbClr val="F6DFD6"/>
            </a:solidFill>
            <a:prstDash val="solid"/>
          </a:ln>
        </p:spPr>
      </p:sp>
      <p:sp>
        <p:nvSpPr>
          <p:cNvPr id="10" name="Text 8"/>
          <p:cNvSpPr/>
          <p:nvPr/>
        </p:nvSpPr>
        <p:spPr>
          <a:xfrm>
            <a:off x="1289304" y="2203704"/>
            <a:ext cx="4069080" cy="338328"/>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HIGH ACTIVATION</a:t>
            </a:r>
            <a:endParaRPr lang="en-US" sz="1800" dirty="0"/>
          </a:p>
        </p:txBody>
      </p:sp>
      <p:sp>
        <p:nvSpPr>
          <p:cNvPr id="11" name="Text 9"/>
          <p:cNvSpPr/>
          <p:nvPr/>
        </p:nvSpPr>
        <p:spPr>
          <a:xfrm>
            <a:off x="4617720" y="2221992"/>
            <a:ext cx="6053328" cy="786384"/>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Urgency · panic · anger · racing thoughts · impulsive reactions</a:t>
            </a:r>
            <a:endParaRPr lang="en-US" sz="1700" dirty="0"/>
          </a:p>
        </p:txBody>
      </p:sp>
      <p:sp>
        <p:nvSpPr>
          <p:cNvPr id="12" name="Shape 10"/>
          <p:cNvSpPr/>
          <p:nvPr/>
        </p:nvSpPr>
        <p:spPr>
          <a:xfrm>
            <a:off x="996696" y="3246120"/>
            <a:ext cx="10058400" cy="1325880"/>
          </a:xfrm>
          <a:prstGeom prst="roundRect">
            <a:avLst/>
          </a:prstGeom>
          <a:solidFill>
            <a:srgbClr val="DCEDE4"/>
          </a:solidFill>
          <a:ln w="12700">
            <a:solidFill>
              <a:srgbClr val="DCEDE4"/>
            </a:solidFill>
            <a:prstDash val="solid"/>
          </a:ln>
        </p:spPr>
      </p:sp>
      <p:sp>
        <p:nvSpPr>
          <p:cNvPr id="13" name="Text 11"/>
          <p:cNvSpPr/>
          <p:nvPr/>
        </p:nvSpPr>
        <p:spPr>
          <a:xfrm>
            <a:off x="1289304" y="3392424"/>
            <a:ext cx="4069080" cy="338328"/>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WORKABLE RANGE</a:t>
            </a:r>
            <a:endParaRPr lang="en-US" sz="1800" dirty="0"/>
          </a:p>
        </p:txBody>
      </p:sp>
      <p:sp>
        <p:nvSpPr>
          <p:cNvPr id="14" name="Text 12"/>
          <p:cNvSpPr/>
          <p:nvPr/>
        </p:nvSpPr>
        <p:spPr>
          <a:xfrm>
            <a:off x="4617720" y="3410712"/>
            <a:ext cx="6053328" cy="1060704"/>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Present · responsive · able to reflect, feel, and make choices</a:t>
            </a:r>
            <a:endParaRPr lang="en-US" sz="1700" dirty="0"/>
          </a:p>
        </p:txBody>
      </p:sp>
      <p:sp>
        <p:nvSpPr>
          <p:cNvPr id="15" name="Shape 13"/>
          <p:cNvSpPr/>
          <p:nvPr/>
        </p:nvSpPr>
        <p:spPr>
          <a:xfrm>
            <a:off x="996696" y="4718304"/>
            <a:ext cx="10058400" cy="1005840"/>
          </a:xfrm>
          <a:prstGeom prst="roundRect">
            <a:avLst/>
          </a:prstGeom>
          <a:solidFill>
            <a:srgbClr val="DCE7F0"/>
          </a:solidFill>
          <a:ln w="12700">
            <a:solidFill>
              <a:srgbClr val="DCE7F0"/>
            </a:solidFill>
            <a:prstDash val="solid"/>
          </a:ln>
        </p:spPr>
      </p:sp>
      <p:sp>
        <p:nvSpPr>
          <p:cNvPr id="16" name="Text 14"/>
          <p:cNvSpPr/>
          <p:nvPr/>
        </p:nvSpPr>
        <p:spPr>
          <a:xfrm>
            <a:off x="1289304" y="4864608"/>
            <a:ext cx="4069080" cy="338328"/>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LOW ACTIVATION</a:t>
            </a:r>
            <a:endParaRPr lang="en-US" sz="1800" dirty="0"/>
          </a:p>
        </p:txBody>
      </p:sp>
      <p:sp>
        <p:nvSpPr>
          <p:cNvPr id="17" name="Text 15"/>
          <p:cNvSpPr/>
          <p:nvPr/>
        </p:nvSpPr>
        <p:spPr>
          <a:xfrm>
            <a:off x="4617720" y="4882896"/>
            <a:ext cx="6053328" cy="740664"/>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Numbness · withdrawal · shutdown · reduced energy · disconnection</a:t>
            </a:r>
            <a:endParaRPr lang="en-US" sz="1700" dirty="0"/>
          </a:p>
        </p:txBody>
      </p:sp>
      <p:sp>
        <p:nvSpPr>
          <p:cNvPr id="18" name="Text 16"/>
          <p:cNvSpPr/>
          <p:nvPr/>
        </p:nvSpPr>
        <p:spPr>
          <a:xfrm>
            <a:off x="1097280" y="5907024"/>
            <a:ext cx="9509760" cy="201168"/>
          </a:xfrm>
          <a:prstGeom prst="rect">
            <a:avLst/>
          </a:prstGeom>
          <a:noFill/>
          <a:ln/>
        </p:spPr>
        <p:txBody>
          <a:bodyPr wrap="square" lIns="0" tIns="0" rIns="0" bIns="0" rtlCol="0" anchor="ctr">
            <a:normAutofit/>
          </a:bodyPr>
          <a:lstStyle/>
          <a:p>
            <a:pPr indent="0" marL="0">
              <a:buNone/>
            </a:pPr>
            <a:r>
              <a:rPr lang="en-US" sz="1100" dirty="0">
                <a:solidFill>
                  <a:srgbClr val="637680"/>
                </a:solidFill>
                <a:latin typeface="Inter" pitchFamily="34" charset="0"/>
                <a:ea typeface="Inter" pitchFamily="34" charset="-122"/>
                <a:cs typeface="Inter" pitchFamily="34" charset="-120"/>
              </a:rPr>
              <a:t>Human responses fluctuate; the illustration is not a diagnostic scale.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01 / TRIGGERS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Pause before an important conversation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Five questions adapted from the participant handout.</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11</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Ashley Jameson · participant handout p. 8</a:t>
            </a:r>
            <a:endParaRPr lang="en-US" sz="850" dirty="0"/>
          </a:p>
        </p:txBody>
      </p:sp>
      <p:sp>
        <p:nvSpPr>
          <p:cNvPr id="10" name="Shape 8"/>
          <p:cNvSpPr/>
          <p:nvPr/>
        </p:nvSpPr>
        <p:spPr>
          <a:xfrm>
            <a:off x="758952" y="2066544"/>
            <a:ext cx="10625328" cy="630936"/>
          </a:xfrm>
          <a:prstGeom prst="roundRect">
            <a:avLst/>
          </a:prstGeom>
          <a:solidFill>
            <a:srgbClr val="E7F1EF"/>
          </a:solidFill>
          <a:ln w="12700">
            <a:solidFill>
              <a:srgbClr val="DCE5E2"/>
            </a:solidFill>
            <a:prstDash val="solid"/>
          </a:ln>
        </p:spPr>
      </p:sp>
      <p:sp>
        <p:nvSpPr>
          <p:cNvPr id="11" name="Text 9"/>
          <p:cNvSpPr/>
          <p:nvPr/>
        </p:nvSpPr>
        <p:spPr>
          <a:xfrm>
            <a:off x="987552" y="2212848"/>
            <a:ext cx="530352" cy="310896"/>
          </a:xfrm>
          <a:prstGeom prst="rect">
            <a:avLst/>
          </a:prstGeom>
          <a:noFill/>
          <a:ln/>
        </p:spPr>
        <p:txBody>
          <a:bodyPr wrap="square" lIns="0" tIns="0" rIns="0" bIns="0" rtlCol="0" anchor="ctr">
            <a:normAutofit/>
          </a:bodyPr>
          <a:lstStyle/>
          <a:p>
            <a:pPr indent="0" marL="0">
              <a:buNone/>
            </a:pPr>
            <a:r>
              <a:rPr lang="en-US" sz="1600" b="1" dirty="0">
                <a:solidFill>
                  <a:srgbClr val="267E88"/>
                </a:solidFill>
                <a:latin typeface="Inter Display" pitchFamily="34" charset="0"/>
                <a:ea typeface="Inter Display" pitchFamily="34" charset="-122"/>
                <a:cs typeface="Inter Display" pitchFamily="34" charset="-120"/>
              </a:rPr>
              <a:t>01</a:t>
            </a:r>
            <a:endParaRPr lang="en-US" sz="1600" dirty="0"/>
          </a:p>
        </p:txBody>
      </p:sp>
      <p:sp>
        <p:nvSpPr>
          <p:cNvPr id="12" name="Text 10"/>
          <p:cNvSpPr/>
          <p:nvPr/>
        </p:nvSpPr>
        <p:spPr>
          <a:xfrm>
            <a:off x="1700784" y="2194560"/>
            <a:ext cx="3063240" cy="310896"/>
          </a:xfrm>
          <a:prstGeom prst="rect">
            <a:avLst/>
          </a:prstGeom>
          <a:noFill/>
          <a:ln/>
        </p:spPr>
        <p:txBody>
          <a:bodyPr wrap="square" lIns="0" tIns="0" rIns="0" bIns="0" rtlCol="0" anchor="ctr">
            <a:normAutofit/>
          </a:bodyPr>
          <a:lstStyle/>
          <a:p>
            <a:pPr indent="0" marL="0">
              <a:buNone/>
            </a:pPr>
            <a:r>
              <a:rPr lang="en-US" sz="1700" b="1" dirty="0">
                <a:solidFill>
                  <a:srgbClr val="173443"/>
                </a:solidFill>
                <a:latin typeface="Inter Display" pitchFamily="34" charset="0"/>
                <a:ea typeface="Inter Display" pitchFamily="34" charset="-122"/>
                <a:cs typeface="Inter Display" pitchFamily="34" charset="-120"/>
              </a:rPr>
              <a:t>NOTICE</a:t>
            </a:r>
            <a:endParaRPr lang="en-US" sz="1700" dirty="0"/>
          </a:p>
        </p:txBody>
      </p:sp>
      <p:sp>
        <p:nvSpPr>
          <p:cNvPr id="13" name="Text 11"/>
          <p:cNvSpPr/>
          <p:nvPr/>
        </p:nvSpPr>
        <p:spPr>
          <a:xfrm>
            <a:off x="4581144" y="2194560"/>
            <a:ext cx="6455664" cy="338328"/>
          </a:xfrm>
          <a:prstGeom prst="rect">
            <a:avLst/>
          </a:prstGeom>
          <a:noFill/>
          <a:ln/>
        </p:spPr>
        <p:txBody>
          <a:bodyPr wrap="square" lIns="0" tIns="0" rIns="0" bIns="0" rtlCol="0" anchor="ctr">
            <a:normAutofit/>
          </a:bodyPr>
          <a:lstStyle/>
          <a:p>
            <a:pPr indent="0" marL="0">
              <a:buNone/>
            </a:pPr>
            <a:r>
              <a:rPr lang="en-US" sz="1680" dirty="0">
                <a:solidFill>
                  <a:srgbClr val="263E49"/>
                </a:solidFill>
                <a:latin typeface="Inter" pitchFamily="34" charset="0"/>
                <a:ea typeface="Inter" pitchFamily="34" charset="-122"/>
                <a:cs typeface="Inter" pitchFamily="34" charset="-120"/>
              </a:rPr>
              <a:t>What do I feel in my body?</a:t>
            </a:r>
            <a:endParaRPr lang="en-US" sz="1680" dirty="0"/>
          </a:p>
        </p:txBody>
      </p:sp>
      <p:sp>
        <p:nvSpPr>
          <p:cNvPr id="14" name="Shape 12"/>
          <p:cNvSpPr/>
          <p:nvPr/>
        </p:nvSpPr>
        <p:spPr>
          <a:xfrm>
            <a:off x="758952" y="2816352"/>
            <a:ext cx="10625328" cy="630936"/>
          </a:xfrm>
          <a:prstGeom prst="roundRect">
            <a:avLst/>
          </a:prstGeom>
          <a:solidFill>
            <a:srgbClr val="FFFFFF"/>
          </a:solidFill>
          <a:ln w="12700">
            <a:solidFill>
              <a:srgbClr val="DCE5E2"/>
            </a:solidFill>
            <a:prstDash val="solid"/>
          </a:ln>
        </p:spPr>
      </p:sp>
      <p:sp>
        <p:nvSpPr>
          <p:cNvPr id="15" name="Text 13"/>
          <p:cNvSpPr/>
          <p:nvPr/>
        </p:nvSpPr>
        <p:spPr>
          <a:xfrm>
            <a:off x="987552" y="2962656"/>
            <a:ext cx="530352" cy="310896"/>
          </a:xfrm>
          <a:prstGeom prst="rect">
            <a:avLst/>
          </a:prstGeom>
          <a:noFill/>
          <a:ln/>
        </p:spPr>
        <p:txBody>
          <a:bodyPr wrap="square" lIns="0" tIns="0" rIns="0" bIns="0" rtlCol="0" anchor="ctr">
            <a:normAutofit/>
          </a:bodyPr>
          <a:lstStyle/>
          <a:p>
            <a:pPr indent="0" marL="0">
              <a:buNone/>
            </a:pPr>
            <a:r>
              <a:rPr lang="en-US" sz="1600" b="1" dirty="0">
                <a:solidFill>
                  <a:srgbClr val="267E88"/>
                </a:solidFill>
                <a:latin typeface="Inter Display" pitchFamily="34" charset="0"/>
                <a:ea typeface="Inter Display" pitchFamily="34" charset="-122"/>
                <a:cs typeface="Inter Display" pitchFamily="34" charset="-120"/>
              </a:rPr>
              <a:t>02</a:t>
            </a:r>
            <a:endParaRPr lang="en-US" sz="1600" dirty="0"/>
          </a:p>
        </p:txBody>
      </p:sp>
      <p:sp>
        <p:nvSpPr>
          <p:cNvPr id="16" name="Text 14"/>
          <p:cNvSpPr/>
          <p:nvPr/>
        </p:nvSpPr>
        <p:spPr>
          <a:xfrm>
            <a:off x="1700784" y="2944368"/>
            <a:ext cx="3063240" cy="310896"/>
          </a:xfrm>
          <a:prstGeom prst="rect">
            <a:avLst/>
          </a:prstGeom>
          <a:noFill/>
          <a:ln/>
        </p:spPr>
        <p:txBody>
          <a:bodyPr wrap="square" lIns="0" tIns="0" rIns="0" bIns="0" rtlCol="0" anchor="ctr">
            <a:normAutofit/>
          </a:bodyPr>
          <a:lstStyle/>
          <a:p>
            <a:pPr indent="0" marL="0">
              <a:buNone/>
            </a:pPr>
            <a:r>
              <a:rPr lang="en-US" sz="1700" b="1" dirty="0">
                <a:solidFill>
                  <a:srgbClr val="173443"/>
                </a:solidFill>
                <a:latin typeface="Inter Display" pitchFamily="34" charset="0"/>
                <a:ea typeface="Inter Display" pitchFamily="34" charset="-122"/>
                <a:cs typeface="Inter Display" pitchFamily="34" charset="-120"/>
              </a:rPr>
              <a:t>PAUSE</a:t>
            </a:r>
            <a:endParaRPr lang="en-US" sz="1700" dirty="0"/>
          </a:p>
        </p:txBody>
      </p:sp>
      <p:sp>
        <p:nvSpPr>
          <p:cNvPr id="17" name="Text 15"/>
          <p:cNvSpPr/>
          <p:nvPr/>
        </p:nvSpPr>
        <p:spPr>
          <a:xfrm>
            <a:off x="4581144" y="2944368"/>
            <a:ext cx="6455664" cy="338328"/>
          </a:xfrm>
          <a:prstGeom prst="rect">
            <a:avLst/>
          </a:prstGeom>
          <a:noFill/>
          <a:ln/>
        </p:spPr>
        <p:txBody>
          <a:bodyPr wrap="square" lIns="0" tIns="0" rIns="0" bIns="0" rtlCol="0" anchor="ctr">
            <a:normAutofit/>
          </a:bodyPr>
          <a:lstStyle/>
          <a:p>
            <a:pPr indent="0" marL="0">
              <a:buNone/>
            </a:pPr>
            <a:r>
              <a:rPr lang="en-US" sz="1680" dirty="0">
                <a:solidFill>
                  <a:srgbClr val="263E49"/>
                </a:solidFill>
                <a:latin typeface="Inter" pitchFamily="34" charset="0"/>
                <a:ea typeface="Inter" pitchFamily="34" charset="-122"/>
                <a:cs typeface="Inter" pitchFamily="34" charset="-120"/>
              </a:rPr>
              <a:t>Can I slow the reaction and make room?</a:t>
            </a:r>
            <a:endParaRPr lang="en-US" sz="1680" dirty="0"/>
          </a:p>
        </p:txBody>
      </p:sp>
      <p:sp>
        <p:nvSpPr>
          <p:cNvPr id="18" name="Shape 16"/>
          <p:cNvSpPr/>
          <p:nvPr/>
        </p:nvSpPr>
        <p:spPr>
          <a:xfrm>
            <a:off x="758952" y="3566160"/>
            <a:ext cx="10625328" cy="630936"/>
          </a:xfrm>
          <a:prstGeom prst="roundRect">
            <a:avLst/>
          </a:prstGeom>
          <a:solidFill>
            <a:srgbClr val="E7F1EF"/>
          </a:solidFill>
          <a:ln w="12700">
            <a:solidFill>
              <a:srgbClr val="DCE5E2"/>
            </a:solidFill>
            <a:prstDash val="solid"/>
          </a:ln>
        </p:spPr>
      </p:sp>
      <p:sp>
        <p:nvSpPr>
          <p:cNvPr id="19" name="Text 17"/>
          <p:cNvSpPr/>
          <p:nvPr/>
        </p:nvSpPr>
        <p:spPr>
          <a:xfrm>
            <a:off x="987552" y="3712464"/>
            <a:ext cx="530352" cy="310896"/>
          </a:xfrm>
          <a:prstGeom prst="rect">
            <a:avLst/>
          </a:prstGeom>
          <a:noFill/>
          <a:ln/>
        </p:spPr>
        <p:txBody>
          <a:bodyPr wrap="square" lIns="0" tIns="0" rIns="0" bIns="0" rtlCol="0" anchor="ctr">
            <a:normAutofit/>
          </a:bodyPr>
          <a:lstStyle/>
          <a:p>
            <a:pPr indent="0" marL="0">
              <a:buNone/>
            </a:pPr>
            <a:r>
              <a:rPr lang="en-US" sz="1600" b="1" dirty="0">
                <a:solidFill>
                  <a:srgbClr val="267E88"/>
                </a:solidFill>
                <a:latin typeface="Inter Display" pitchFamily="34" charset="0"/>
                <a:ea typeface="Inter Display" pitchFamily="34" charset="-122"/>
                <a:cs typeface="Inter Display" pitchFamily="34" charset="-120"/>
              </a:rPr>
              <a:t>03</a:t>
            </a:r>
            <a:endParaRPr lang="en-US" sz="1600" dirty="0"/>
          </a:p>
        </p:txBody>
      </p:sp>
      <p:sp>
        <p:nvSpPr>
          <p:cNvPr id="20" name="Text 18"/>
          <p:cNvSpPr/>
          <p:nvPr/>
        </p:nvSpPr>
        <p:spPr>
          <a:xfrm>
            <a:off x="1700784" y="3694176"/>
            <a:ext cx="3063240" cy="310896"/>
          </a:xfrm>
          <a:prstGeom prst="rect">
            <a:avLst/>
          </a:prstGeom>
          <a:noFill/>
          <a:ln/>
        </p:spPr>
        <p:txBody>
          <a:bodyPr wrap="square" lIns="0" tIns="0" rIns="0" bIns="0" rtlCol="0" anchor="ctr">
            <a:normAutofit/>
          </a:bodyPr>
          <a:lstStyle/>
          <a:p>
            <a:pPr indent="0" marL="0">
              <a:buNone/>
            </a:pPr>
            <a:r>
              <a:rPr lang="en-US" sz="1700" b="1" dirty="0">
                <a:solidFill>
                  <a:srgbClr val="173443"/>
                </a:solidFill>
                <a:latin typeface="Inter Display" pitchFamily="34" charset="0"/>
                <a:ea typeface="Inter Display" pitchFamily="34" charset="-122"/>
                <a:cs typeface="Inter Display" pitchFamily="34" charset="-120"/>
              </a:rPr>
              <a:t>GET CURIOUS</a:t>
            </a:r>
            <a:endParaRPr lang="en-US" sz="1700" dirty="0"/>
          </a:p>
        </p:txBody>
      </p:sp>
      <p:sp>
        <p:nvSpPr>
          <p:cNvPr id="21" name="Text 19"/>
          <p:cNvSpPr/>
          <p:nvPr/>
        </p:nvSpPr>
        <p:spPr>
          <a:xfrm>
            <a:off x="4581144" y="3694176"/>
            <a:ext cx="6455664" cy="338328"/>
          </a:xfrm>
          <a:prstGeom prst="rect">
            <a:avLst/>
          </a:prstGeom>
          <a:noFill/>
          <a:ln/>
        </p:spPr>
        <p:txBody>
          <a:bodyPr wrap="square" lIns="0" tIns="0" rIns="0" bIns="0" rtlCol="0" anchor="ctr">
            <a:normAutofit/>
          </a:bodyPr>
          <a:lstStyle/>
          <a:p>
            <a:pPr indent="0" marL="0">
              <a:buNone/>
            </a:pPr>
            <a:r>
              <a:rPr lang="en-US" sz="1680" dirty="0">
                <a:solidFill>
                  <a:srgbClr val="263E49"/>
                </a:solidFill>
                <a:latin typeface="Inter" pitchFamily="34" charset="0"/>
                <a:ea typeface="Inter" pitchFamily="34" charset="-122"/>
                <a:cs typeface="Inter" pitchFamily="34" charset="-120"/>
              </a:rPr>
              <a:t>What happened? What are the facts?</a:t>
            </a:r>
            <a:endParaRPr lang="en-US" sz="1680" dirty="0"/>
          </a:p>
        </p:txBody>
      </p:sp>
      <p:sp>
        <p:nvSpPr>
          <p:cNvPr id="22" name="Shape 20"/>
          <p:cNvSpPr/>
          <p:nvPr/>
        </p:nvSpPr>
        <p:spPr>
          <a:xfrm>
            <a:off x="758952" y="4315968"/>
            <a:ext cx="10625328" cy="630936"/>
          </a:xfrm>
          <a:prstGeom prst="roundRect">
            <a:avLst/>
          </a:prstGeom>
          <a:solidFill>
            <a:srgbClr val="FFFFFF"/>
          </a:solidFill>
          <a:ln w="12700">
            <a:solidFill>
              <a:srgbClr val="DCE5E2"/>
            </a:solidFill>
            <a:prstDash val="solid"/>
          </a:ln>
        </p:spPr>
      </p:sp>
      <p:sp>
        <p:nvSpPr>
          <p:cNvPr id="23" name="Text 21"/>
          <p:cNvSpPr/>
          <p:nvPr/>
        </p:nvSpPr>
        <p:spPr>
          <a:xfrm>
            <a:off x="987552" y="4462272"/>
            <a:ext cx="530352" cy="310896"/>
          </a:xfrm>
          <a:prstGeom prst="rect">
            <a:avLst/>
          </a:prstGeom>
          <a:noFill/>
          <a:ln/>
        </p:spPr>
        <p:txBody>
          <a:bodyPr wrap="square" lIns="0" tIns="0" rIns="0" bIns="0" rtlCol="0" anchor="ctr">
            <a:normAutofit/>
          </a:bodyPr>
          <a:lstStyle/>
          <a:p>
            <a:pPr indent="0" marL="0">
              <a:buNone/>
            </a:pPr>
            <a:r>
              <a:rPr lang="en-US" sz="1600" b="1" dirty="0">
                <a:solidFill>
                  <a:srgbClr val="267E88"/>
                </a:solidFill>
                <a:latin typeface="Inter Display" pitchFamily="34" charset="0"/>
                <a:ea typeface="Inter Display" pitchFamily="34" charset="-122"/>
                <a:cs typeface="Inter Display" pitchFamily="34" charset="-120"/>
              </a:rPr>
              <a:t>04</a:t>
            </a:r>
            <a:endParaRPr lang="en-US" sz="1600" dirty="0"/>
          </a:p>
        </p:txBody>
      </p:sp>
      <p:sp>
        <p:nvSpPr>
          <p:cNvPr id="24" name="Text 22"/>
          <p:cNvSpPr/>
          <p:nvPr/>
        </p:nvSpPr>
        <p:spPr>
          <a:xfrm>
            <a:off x="1700784" y="4443984"/>
            <a:ext cx="3063240" cy="310896"/>
          </a:xfrm>
          <a:prstGeom prst="rect">
            <a:avLst/>
          </a:prstGeom>
          <a:noFill/>
          <a:ln/>
        </p:spPr>
        <p:txBody>
          <a:bodyPr wrap="square" lIns="0" tIns="0" rIns="0" bIns="0" rtlCol="0" anchor="ctr">
            <a:normAutofit/>
          </a:bodyPr>
          <a:lstStyle/>
          <a:p>
            <a:pPr indent="0" marL="0">
              <a:buNone/>
            </a:pPr>
            <a:r>
              <a:rPr lang="en-US" sz="1700" b="1" dirty="0">
                <a:solidFill>
                  <a:srgbClr val="173443"/>
                </a:solidFill>
                <a:latin typeface="Inter Display" pitchFamily="34" charset="0"/>
                <a:ea typeface="Inter Display" pitchFamily="34" charset="-122"/>
                <a:cs typeface="Inter Display" pitchFamily="34" charset="-120"/>
              </a:rPr>
              <a:t>CARE WELL</a:t>
            </a:r>
            <a:endParaRPr lang="en-US" sz="1700" dirty="0"/>
          </a:p>
        </p:txBody>
      </p:sp>
      <p:sp>
        <p:nvSpPr>
          <p:cNvPr id="25" name="Text 23"/>
          <p:cNvSpPr/>
          <p:nvPr/>
        </p:nvSpPr>
        <p:spPr>
          <a:xfrm>
            <a:off x="4581144" y="4443984"/>
            <a:ext cx="6455664" cy="338328"/>
          </a:xfrm>
          <a:prstGeom prst="rect">
            <a:avLst/>
          </a:prstGeom>
          <a:noFill/>
          <a:ln/>
        </p:spPr>
        <p:txBody>
          <a:bodyPr wrap="square" lIns="0" tIns="0" rIns="0" bIns="0" rtlCol="0" anchor="ctr">
            <a:normAutofit/>
          </a:bodyPr>
          <a:lstStyle/>
          <a:p>
            <a:pPr indent="0" marL="0">
              <a:buNone/>
            </a:pPr>
            <a:r>
              <a:rPr lang="en-US" sz="1680" dirty="0">
                <a:solidFill>
                  <a:srgbClr val="263E49"/>
                </a:solidFill>
                <a:latin typeface="Inter" pitchFamily="34" charset="0"/>
                <a:ea typeface="Inter" pitchFamily="34" charset="-122"/>
                <a:cs typeface="Inter" pitchFamily="34" charset="-120"/>
              </a:rPr>
              <a:t>What does my body, mind or soul need now?</a:t>
            </a:r>
            <a:endParaRPr lang="en-US" sz="1680" dirty="0"/>
          </a:p>
        </p:txBody>
      </p:sp>
      <p:sp>
        <p:nvSpPr>
          <p:cNvPr id="26" name="Shape 24"/>
          <p:cNvSpPr/>
          <p:nvPr/>
        </p:nvSpPr>
        <p:spPr>
          <a:xfrm>
            <a:off x="758952" y="5065776"/>
            <a:ext cx="10625328" cy="630936"/>
          </a:xfrm>
          <a:prstGeom prst="roundRect">
            <a:avLst/>
          </a:prstGeom>
          <a:solidFill>
            <a:srgbClr val="E7F1EF"/>
          </a:solidFill>
          <a:ln w="12700">
            <a:solidFill>
              <a:srgbClr val="DCE5E2"/>
            </a:solidFill>
            <a:prstDash val="solid"/>
          </a:ln>
        </p:spPr>
      </p:sp>
      <p:sp>
        <p:nvSpPr>
          <p:cNvPr id="27" name="Text 25"/>
          <p:cNvSpPr/>
          <p:nvPr/>
        </p:nvSpPr>
        <p:spPr>
          <a:xfrm>
            <a:off x="987552" y="5212080"/>
            <a:ext cx="530352" cy="310896"/>
          </a:xfrm>
          <a:prstGeom prst="rect">
            <a:avLst/>
          </a:prstGeom>
          <a:noFill/>
          <a:ln/>
        </p:spPr>
        <p:txBody>
          <a:bodyPr wrap="square" lIns="0" tIns="0" rIns="0" bIns="0" rtlCol="0" anchor="ctr">
            <a:normAutofit/>
          </a:bodyPr>
          <a:lstStyle/>
          <a:p>
            <a:pPr indent="0" marL="0">
              <a:buNone/>
            </a:pPr>
            <a:r>
              <a:rPr lang="en-US" sz="1600" b="1" dirty="0">
                <a:solidFill>
                  <a:srgbClr val="267E88"/>
                </a:solidFill>
                <a:latin typeface="Inter Display" pitchFamily="34" charset="0"/>
                <a:ea typeface="Inter Display" pitchFamily="34" charset="-122"/>
                <a:cs typeface="Inter Display" pitchFamily="34" charset="-120"/>
              </a:rPr>
              <a:t>05</a:t>
            </a:r>
            <a:endParaRPr lang="en-US" sz="1600" dirty="0"/>
          </a:p>
        </p:txBody>
      </p:sp>
      <p:sp>
        <p:nvSpPr>
          <p:cNvPr id="28" name="Text 26"/>
          <p:cNvSpPr/>
          <p:nvPr/>
        </p:nvSpPr>
        <p:spPr>
          <a:xfrm>
            <a:off x="1700784" y="5193792"/>
            <a:ext cx="3063240" cy="310896"/>
          </a:xfrm>
          <a:prstGeom prst="rect">
            <a:avLst/>
          </a:prstGeom>
          <a:noFill/>
          <a:ln/>
        </p:spPr>
        <p:txBody>
          <a:bodyPr wrap="square" lIns="0" tIns="0" rIns="0" bIns="0" rtlCol="0" anchor="ctr">
            <a:normAutofit/>
          </a:bodyPr>
          <a:lstStyle/>
          <a:p>
            <a:pPr indent="0" marL="0">
              <a:buNone/>
            </a:pPr>
            <a:r>
              <a:rPr lang="en-US" sz="1700" b="1" dirty="0">
                <a:solidFill>
                  <a:srgbClr val="173443"/>
                </a:solidFill>
                <a:latin typeface="Inter Display" pitchFamily="34" charset="0"/>
                <a:ea typeface="Inter Display" pitchFamily="34" charset="-122"/>
                <a:cs typeface="Inter Display" pitchFamily="34" charset="-120"/>
              </a:rPr>
              <a:t>MOVE FORWARD</a:t>
            </a:r>
            <a:endParaRPr lang="en-US" sz="1700" dirty="0"/>
          </a:p>
        </p:txBody>
      </p:sp>
      <p:sp>
        <p:nvSpPr>
          <p:cNvPr id="29" name="Text 27"/>
          <p:cNvSpPr/>
          <p:nvPr/>
        </p:nvSpPr>
        <p:spPr>
          <a:xfrm>
            <a:off x="4581144" y="5193792"/>
            <a:ext cx="6455664" cy="338328"/>
          </a:xfrm>
          <a:prstGeom prst="rect">
            <a:avLst/>
          </a:prstGeom>
          <a:noFill/>
          <a:ln/>
        </p:spPr>
        <p:txBody>
          <a:bodyPr wrap="square" lIns="0" tIns="0" rIns="0" bIns="0" rtlCol="0" anchor="ctr">
            <a:normAutofit/>
          </a:bodyPr>
          <a:lstStyle/>
          <a:p>
            <a:pPr indent="0" marL="0">
              <a:buNone/>
            </a:pPr>
            <a:r>
              <a:rPr lang="en-US" sz="1680" dirty="0">
                <a:solidFill>
                  <a:srgbClr val="263E49"/>
                </a:solidFill>
                <a:latin typeface="Inter" pitchFamily="34" charset="0"/>
                <a:ea typeface="Inter" pitchFamily="34" charset="-122"/>
                <a:cs typeface="Inter" pitchFamily="34" charset="-120"/>
              </a:rPr>
              <a:t>What response expresses truth and dignity?</a:t>
            </a:r>
            <a:endParaRPr lang="en-US" sz="168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01 / TRIGGERS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Stress and the gut–brain connection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 broad, two-way relationship—not a way to diagnose the origin of a symptom.</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12</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Ashley Jameson · handout pp. 6–7</a:t>
            </a:r>
            <a:endParaRPr lang="en-US" sz="850" dirty="0"/>
          </a:p>
        </p:txBody>
      </p:sp>
      <p:sp>
        <p:nvSpPr>
          <p:cNvPr id="10" name="Shape 8"/>
          <p:cNvSpPr/>
          <p:nvPr/>
        </p:nvSpPr>
        <p:spPr>
          <a:xfrm>
            <a:off x="813816" y="2185416"/>
            <a:ext cx="5074920" cy="3063240"/>
          </a:xfrm>
          <a:prstGeom prst="roundRect">
            <a:avLst/>
          </a:prstGeom>
          <a:solidFill>
            <a:srgbClr val="E7F1EF"/>
          </a:solidFill>
          <a:ln w="12700">
            <a:solidFill>
              <a:srgbClr val="DCE5E2"/>
            </a:solidFill>
            <a:prstDash val="solid"/>
          </a:ln>
        </p:spPr>
      </p:sp>
      <p:sp>
        <p:nvSpPr>
          <p:cNvPr id="11" name="Shape 9"/>
          <p:cNvSpPr/>
          <p:nvPr/>
        </p:nvSpPr>
        <p:spPr>
          <a:xfrm>
            <a:off x="6309360" y="2185416"/>
            <a:ext cx="5074920" cy="3063240"/>
          </a:xfrm>
          <a:prstGeom prst="roundRect">
            <a:avLst/>
          </a:prstGeom>
          <a:solidFill>
            <a:srgbClr val="FFFFFF"/>
          </a:solidFill>
          <a:ln w="12700">
            <a:solidFill>
              <a:srgbClr val="DCE5E2"/>
            </a:solidFill>
            <a:prstDash val="solid"/>
          </a:ln>
        </p:spPr>
      </p:sp>
      <p:sp>
        <p:nvSpPr>
          <p:cNvPr id="12" name="Text 10"/>
          <p:cNvSpPr/>
          <p:nvPr/>
        </p:nvSpPr>
        <p:spPr>
          <a:xfrm>
            <a:off x="1188720" y="2542032"/>
            <a:ext cx="4270248" cy="429768"/>
          </a:xfrm>
          <a:prstGeom prst="rect">
            <a:avLst/>
          </a:prstGeom>
          <a:noFill/>
          <a:ln/>
        </p:spPr>
        <p:txBody>
          <a:bodyPr wrap="square" lIns="0" tIns="0" rIns="0" bIns="0" rtlCol="0" anchor="ctr">
            <a:normAutofit/>
          </a:bodyPr>
          <a:lstStyle/>
          <a:p>
            <a:pPr indent="0" marL="0">
              <a:buNone/>
            </a:pPr>
            <a:r>
              <a:rPr lang="en-US" sz="2100" b="1" dirty="0">
                <a:solidFill>
                  <a:srgbClr val="267E88"/>
                </a:solidFill>
                <a:latin typeface="Inter Display" pitchFamily="34" charset="0"/>
                <a:ea typeface="Inter Display" pitchFamily="34" charset="-122"/>
                <a:cs typeface="Inter Display" pitchFamily="34" charset="-120"/>
              </a:rPr>
              <a:t>BRAIN &amp; APPRAISAL</a:t>
            </a:r>
            <a:endParaRPr lang="en-US" sz="2100" dirty="0"/>
          </a:p>
        </p:txBody>
      </p:sp>
      <p:sp>
        <p:nvSpPr>
          <p:cNvPr id="13" name="Text 11"/>
          <p:cNvSpPr/>
          <p:nvPr/>
        </p:nvSpPr>
        <p:spPr>
          <a:xfrm>
            <a:off x="1188720" y="3163824"/>
            <a:ext cx="4306824" cy="1143000"/>
          </a:xfrm>
          <a:prstGeom prst="rect">
            <a:avLst/>
          </a:prstGeom>
          <a:noFill/>
          <a:ln/>
        </p:spPr>
        <p:txBody>
          <a:bodyPr wrap="square" lIns="0" tIns="0" rIns="0" bIns="0" rtlCol="0" anchor="t">
            <a:normAutofit/>
          </a:bodyPr>
          <a:lstStyle/>
          <a:p>
            <a:pPr indent="0" marL="0">
              <a:buNone/>
            </a:pPr>
            <a:r>
              <a:rPr lang="en-US" sz="1800" dirty="0">
                <a:solidFill>
                  <a:srgbClr val="263E49"/>
                </a:solidFill>
                <a:latin typeface="Inter" pitchFamily="34" charset="0"/>
                <a:ea typeface="Inter" pitchFamily="34" charset="-122"/>
                <a:cs typeface="Inter" pitchFamily="34" charset="-120"/>
              </a:rPr>
              <a:t>Perception, attention, memory, stress response, and expectations can affect the body.</a:t>
            </a:r>
            <a:endParaRPr lang="en-US" sz="1800" dirty="0"/>
          </a:p>
        </p:txBody>
      </p:sp>
      <p:sp>
        <p:nvSpPr>
          <p:cNvPr id="14" name="Text 12"/>
          <p:cNvSpPr/>
          <p:nvPr/>
        </p:nvSpPr>
        <p:spPr>
          <a:xfrm>
            <a:off x="6665976" y="2542032"/>
            <a:ext cx="4343400" cy="429768"/>
          </a:xfrm>
          <a:prstGeom prst="rect">
            <a:avLst/>
          </a:prstGeom>
          <a:noFill/>
          <a:ln/>
        </p:spPr>
        <p:txBody>
          <a:bodyPr wrap="square" lIns="0" tIns="0" rIns="0" bIns="0" rtlCol="0" anchor="ctr">
            <a:normAutofit/>
          </a:bodyPr>
          <a:lstStyle/>
          <a:p>
            <a:pPr indent="0" marL="0">
              <a:buNone/>
            </a:pPr>
            <a:r>
              <a:rPr lang="en-US" sz="2100" b="1" dirty="0">
                <a:solidFill>
                  <a:srgbClr val="267E88"/>
                </a:solidFill>
                <a:latin typeface="Inter Display" pitchFamily="34" charset="0"/>
                <a:ea typeface="Inter Display" pitchFamily="34" charset="-122"/>
                <a:cs typeface="Inter Display" pitchFamily="34" charset="-120"/>
              </a:rPr>
              <a:t>DIGESTION &amp; BODY</a:t>
            </a:r>
            <a:endParaRPr lang="en-US" sz="2100" dirty="0"/>
          </a:p>
        </p:txBody>
      </p:sp>
      <p:sp>
        <p:nvSpPr>
          <p:cNvPr id="15" name="Text 13"/>
          <p:cNvSpPr/>
          <p:nvPr/>
        </p:nvSpPr>
        <p:spPr>
          <a:xfrm>
            <a:off x="6665976" y="3163824"/>
            <a:ext cx="4315968" cy="1143000"/>
          </a:xfrm>
          <a:prstGeom prst="rect">
            <a:avLst/>
          </a:prstGeom>
          <a:noFill/>
          <a:ln/>
        </p:spPr>
        <p:txBody>
          <a:bodyPr wrap="square" lIns="0" tIns="0" rIns="0" bIns="0" rtlCol="0" anchor="t">
            <a:normAutofit/>
          </a:bodyPr>
          <a:lstStyle/>
          <a:p>
            <a:pPr indent="0" marL="0">
              <a:buNone/>
            </a:pPr>
            <a:r>
              <a:rPr lang="en-US" sz="1800" dirty="0">
                <a:solidFill>
                  <a:srgbClr val="263E49"/>
                </a:solidFill>
                <a:latin typeface="Inter" pitchFamily="34" charset="0"/>
                <a:ea typeface="Inter" pitchFamily="34" charset="-122"/>
                <a:cs typeface="Inter" pitchFamily="34" charset="-120"/>
              </a:rPr>
              <a:t>Digestive sensations and physiological states can influence mood, attention, and felt safety.</a:t>
            </a:r>
            <a:endParaRPr lang="en-US" sz="1800" dirty="0"/>
          </a:p>
        </p:txBody>
      </p:sp>
      <p:sp>
        <p:nvSpPr>
          <p:cNvPr id="16" name="Text 14"/>
          <p:cNvSpPr/>
          <p:nvPr/>
        </p:nvSpPr>
        <p:spPr>
          <a:xfrm>
            <a:off x="5861304" y="3108960"/>
            <a:ext cx="420624" cy="475488"/>
          </a:xfrm>
          <a:prstGeom prst="rect">
            <a:avLst/>
          </a:prstGeom>
          <a:noFill/>
          <a:ln/>
        </p:spPr>
        <p:txBody>
          <a:bodyPr wrap="square" lIns="0" tIns="0" rIns="0" bIns="0" rtlCol="0" anchor="ctr">
            <a:normAutofit/>
          </a:bodyPr>
          <a:lstStyle/>
          <a:p>
            <a:pPr algn="ctr" indent="0" marL="0">
              <a:buNone/>
            </a:pPr>
            <a:r>
              <a:rPr lang="en-US" sz="3200" b="1" dirty="0">
                <a:solidFill>
                  <a:srgbClr val="CC715B"/>
                </a:solidFill>
                <a:latin typeface="Inter Display" pitchFamily="34" charset="0"/>
                <a:ea typeface="Inter Display" pitchFamily="34" charset="-122"/>
                <a:cs typeface="Inter Display" pitchFamily="34" charset="-120"/>
              </a:rPr>
              <a:t>↔</a:t>
            </a:r>
            <a:endParaRPr lang="en-US" sz="3200" dirty="0"/>
          </a:p>
        </p:txBody>
      </p:sp>
      <p:sp>
        <p:nvSpPr>
          <p:cNvPr id="17" name="Shape 15"/>
          <p:cNvSpPr/>
          <p:nvPr/>
        </p:nvSpPr>
        <p:spPr>
          <a:xfrm>
            <a:off x="713232" y="5559552"/>
            <a:ext cx="10771632" cy="502920"/>
          </a:xfrm>
          <a:prstGeom prst="roundRect">
            <a:avLst/>
          </a:prstGeom>
          <a:solidFill>
            <a:srgbClr val="E7F1EF"/>
          </a:solidFill>
          <a:ln w="12700">
            <a:solidFill>
              <a:srgbClr val="E7F1EF"/>
            </a:solidFill>
            <a:prstDash val="solid"/>
          </a:ln>
        </p:spPr>
      </p:sp>
      <p:sp>
        <p:nvSpPr>
          <p:cNvPr id="18" name="Text 16"/>
          <p:cNvSpPr/>
          <p:nvPr/>
        </p:nvSpPr>
        <p:spPr>
          <a:xfrm>
            <a:off x="941832" y="5632704"/>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Not every symptom is trauma-related; persistent physical symptoms deserve appropriate medical evaluation.</a:t>
            </a:r>
            <a:endParaRPr lang="en-US" sz="154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01 / TRIGGERS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Boundaries protect; they do not punish</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Protective limits describe how you will act—not how you will control another person.</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13</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Ashley Jameson · handout p. 9</a:t>
            </a:r>
            <a:endParaRPr lang="en-US" sz="850" dirty="0"/>
          </a:p>
        </p:txBody>
      </p:sp>
      <p:sp>
        <p:nvSpPr>
          <p:cNvPr id="10" name="Shape 8"/>
          <p:cNvSpPr/>
          <p:nvPr/>
        </p:nvSpPr>
        <p:spPr>
          <a:xfrm>
            <a:off x="713232" y="2139696"/>
            <a:ext cx="5212080" cy="3337560"/>
          </a:xfrm>
          <a:prstGeom prst="roundRect">
            <a:avLst/>
          </a:prstGeom>
          <a:solidFill>
            <a:srgbClr val="FFFFFF"/>
          </a:solidFill>
          <a:ln w="12700">
            <a:solidFill>
              <a:srgbClr val="DCE5E2"/>
            </a:solidFill>
            <a:prstDash val="solid"/>
          </a:ln>
        </p:spPr>
      </p:sp>
      <p:sp>
        <p:nvSpPr>
          <p:cNvPr id="11" name="Shape 9"/>
          <p:cNvSpPr/>
          <p:nvPr/>
        </p:nvSpPr>
        <p:spPr>
          <a:xfrm>
            <a:off x="713232" y="2139696"/>
            <a:ext cx="59436" cy="3337560"/>
          </a:xfrm>
          <a:prstGeom prst="rect">
            <a:avLst/>
          </a:prstGeom>
          <a:solidFill>
            <a:srgbClr val="267E88"/>
          </a:solidFill>
          <a:ln w="12700">
            <a:solidFill>
              <a:srgbClr val="267E88">
                <a:alpha val="0"/>
              </a:srgbClr>
            </a:solidFill>
            <a:prstDash val="solid"/>
          </a:ln>
        </p:spPr>
      </p:sp>
      <p:sp>
        <p:nvSpPr>
          <p:cNvPr id="12" name="Text 10"/>
          <p:cNvSpPr/>
          <p:nvPr/>
        </p:nvSpPr>
        <p:spPr>
          <a:xfrm>
            <a:off x="914400" y="2304288"/>
            <a:ext cx="4800600"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A protective boundary</a:t>
            </a:r>
            <a:endParaRPr lang="en-US" sz="1750" dirty="0"/>
          </a:p>
        </p:txBody>
      </p:sp>
      <p:sp>
        <p:nvSpPr>
          <p:cNvPr id="13" name="Text 11"/>
          <p:cNvSpPr/>
          <p:nvPr/>
        </p:nvSpPr>
        <p:spPr>
          <a:xfrm>
            <a:off x="914400" y="2816352"/>
            <a:ext cx="4800600" cy="254203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“I want to continue this conversation. I’m becoming overwhelmed, so I’ll take 20 minutes and return at 7:30.”</a:t>
            </a:r>
            <a:endParaRPr lang="en-US" sz="1530" dirty="0"/>
          </a:p>
        </p:txBody>
      </p:sp>
      <p:sp>
        <p:nvSpPr>
          <p:cNvPr id="14" name="Shape 12"/>
          <p:cNvSpPr/>
          <p:nvPr/>
        </p:nvSpPr>
        <p:spPr>
          <a:xfrm>
            <a:off x="6099048" y="2139696"/>
            <a:ext cx="5358384" cy="3337560"/>
          </a:xfrm>
          <a:prstGeom prst="roundRect">
            <a:avLst/>
          </a:prstGeom>
          <a:solidFill>
            <a:srgbClr val="FFFFFF"/>
          </a:solidFill>
          <a:ln w="12700">
            <a:solidFill>
              <a:srgbClr val="DCE5E2"/>
            </a:solidFill>
            <a:prstDash val="solid"/>
          </a:ln>
        </p:spPr>
      </p:sp>
      <p:sp>
        <p:nvSpPr>
          <p:cNvPr id="15" name="Shape 13"/>
          <p:cNvSpPr/>
          <p:nvPr/>
        </p:nvSpPr>
        <p:spPr>
          <a:xfrm>
            <a:off x="6099048" y="2139696"/>
            <a:ext cx="59436" cy="3337560"/>
          </a:xfrm>
          <a:prstGeom prst="rect">
            <a:avLst/>
          </a:prstGeom>
          <a:solidFill>
            <a:srgbClr val="CC715B"/>
          </a:solidFill>
          <a:ln w="12700">
            <a:solidFill>
              <a:srgbClr val="CC715B">
                <a:alpha val="0"/>
              </a:srgbClr>
            </a:solidFill>
            <a:prstDash val="solid"/>
          </a:ln>
        </p:spPr>
      </p:sp>
      <p:sp>
        <p:nvSpPr>
          <p:cNvPr id="16" name="Text 14"/>
          <p:cNvSpPr/>
          <p:nvPr/>
        </p:nvSpPr>
        <p:spPr>
          <a:xfrm>
            <a:off x="6300216" y="2304288"/>
            <a:ext cx="4946904"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A coercive demand</a:t>
            </a:r>
            <a:endParaRPr lang="en-US" sz="1750" dirty="0"/>
          </a:p>
        </p:txBody>
      </p:sp>
      <p:sp>
        <p:nvSpPr>
          <p:cNvPr id="17" name="Text 15"/>
          <p:cNvSpPr/>
          <p:nvPr/>
        </p:nvSpPr>
        <p:spPr>
          <a:xfrm>
            <a:off x="6300216" y="2816352"/>
            <a:ext cx="4946904" cy="254203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“If you don’t say what I want right now, you’re not allowed to leave or talk to anyone.”</a:t>
            </a:r>
            <a:endParaRPr lang="en-US" sz="1530" dirty="0"/>
          </a:p>
        </p:txBody>
      </p:sp>
      <p:sp>
        <p:nvSpPr>
          <p:cNvPr id="18" name="Shape 16"/>
          <p:cNvSpPr/>
          <p:nvPr/>
        </p:nvSpPr>
        <p:spPr>
          <a:xfrm>
            <a:off x="713232" y="5641848"/>
            <a:ext cx="10771632" cy="502920"/>
          </a:xfrm>
          <a:prstGeom prst="roundRect">
            <a:avLst/>
          </a:prstGeom>
          <a:solidFill>
            <a:srgbClr val="E7F1EF"/>
          </a:solidFill>
          <a:ln w="12700">
            <a:solidFill>
              <a:srgbClr val="E7F1EF"/>
            </a:solidFill>
            <a:prstDash val="solid"/>
          </a:ln>
        </p:spPr>
      </p:sp>
      <p:sp>
        <p:nvSpPr>
          <p:cNvPr id="19" name="Text 17"/>
          <p:cNvSpPr/>
          <p:nvPr/>
        </p:nvSpPr>
        <p:spPr>
          <a:xfrm>
            <a:off x="941832" y="5715000"/>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Discernment questions: Am I acting from fear or clarity? Am I preserving peace by abandoning myself?</a:t>
            </a:r>
            <a:endParaRPr lang="en-US" sz="154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01 / BIBLICAL REFLECTION</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Elijah: care before the next instruction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God attends to an exhausted person with rest and nourishment before the journey continues.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14</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1 Kings 19:3–9</a:t>
            </a:r>
            <a:endParaRPr lang="en-US" sz="850" dirty="0"/>
          </a:p>
        </p:txBody>
      </p:sp>
      <p:sp>
        <p:nvSpPr>
          <p:cNvPr id="10" name="Shape 8"/>
          <p:cNvSpPr/>
          <p:nvPr/>
        </p:nvSpPr>
        <p:spPr>
          <a:xfrm>
            <a:off x="713232" y="2212848"/>
            <a:ext cx="3465576" cy="3246120"/>
          </a:xfrm>
          <a:prstGeom prst="roundRect">
            <a:avLst/>
          </a:prstGeom>
          <a:solidFill>
            <a:srgbClr val="FFFFFF"/>
          </a:solidFill>
          <a:ln w="12700">
            <a:solidFill>
              <a:srgbClr val="DCE5E2"/>
            </a:solidFill>
            <a:prstDash val="solid"/>
          </a:ln>
        </p:spPr>
      </p:sp>
      <p:sp>
        <p:nvSpPr>
          <p:cNvPr id="11" name="Shape 9"/>
          <p:cNvSpPr/>
          <p:nvPr/>
        </p:nvSpPr>
        <p:spPr>
          <a:xfrm>
            <a:off x="713232" y="2212848"/>
            <a:ext cx="59436" cy="3246120"/>
          </a:xfrm>
          <a:prstGeom prst="rect">
            <a:avLst/>
          </a:prstGeom>
          <a:solidFill>
            <a:srgbClr val="267E88"/>
          </a:solidFill>
          <a:ln w="12700">
            <a:solidFill>
              <a:srgbClr val="267E88">
                <a:alpha val="0"/>
              </a:srgbClr>
            </a:solidFill>
            <a:prstDash val="solid"/>
          </a:ln>
        </p:spPr>
      </p:sp>
      <p:sp>
        <p:nvSpPr>
          <p:cNvPr id="12" name="Text 10"/>
          <p:cNvSpPr/>
          <p:nvPr/>
        </p:nvSpPr>
        <p:spPr>
          <a:xfrm>
            <a:off x="914400"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1 · EXHAUSTION</a:t>
            </a:r>
            <a:endParaRPr lang="en-US" sz="1750" dirty="0"/>
          </a:p>
        </p:txBody>
      </p:sp>
      <p:sp>
        <p:nvSpPr>
          <p:cNvPr id="13" name="Text 11"/>
          <p:cNvSpPr/>
          <p:nvPr/>
        </p:nvSpPr>
        <p:spPr>
          <a:xfrm>
            <a:off x="914400"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Elijah is distressed and overwhelmed; the story does not ridicule his limits.</a:t>
            </a:r>
            <a:endParaRPr lang="en-US" sz="1530" dirty="0"/>
          </a:p>
        </p:txBody>
      </p:sp>
      <p:sp>
        <p:nvSpPr>
          <p:cNvPr id="14" name="Shape 12"/>
          <p:cNvSpPr/>
          <p:nvPr/>
        </p:nvSpPr>
        <p:spPr>
          <a:xfrm>
            <a:off x="4352544" y="2212848"/>
            <a:ext cx="3465576" cy="3246120"/>
          </a:xfrm>
          <a:prstGeom prst="roundRect">
            <a:avLst/>
          </a:prstGeom>
          <a:solidFill>
            <a:srgbClr val="FFFFFF"/>
          </a:solidFill>
          <a:ln w="12700">
            <a:solidFill>
              <a:srgbClr val="DCE5E2"/>
            </a:solidFill>
            <a:prstDash val="solid"/>
          </a:ln>
        </p:spPr>
      </p:sp>
      <p:sp>
        <p:nvSpPr>
          <p:cNvPr id="15" name="Shape 13"/>
          <p:cNvSpPr/>
          <p:nvPr/>
        </p:nvSpPr>
        <p:spPr>
          <a:xfrm>
            <a:off x="4352544" y="2212848"/>
            <a:ext cx="59436" cy="3246120"/>
          </a:xfrm>
          <a:prstGeom prst="rect">
            <a:avLst/>
          </a:prstGeom>
          <a:solidFill>
            <a:srgbClr val="E6AF45"/>
          </a:solidFill>
          <a:ln w="12700">
            <a:solidFill>
              <a:srgbClr val="E6AF45">
                <a:alpha val="0"/>
              </a:srgbClr>
            </a:solidFill>
            <a:prstDash val="solid"/>
          </a:ln>
        </p:spPr>
      </p:sp>
      <p:sp>
        <p:nvSpPr>
          <p:cNvPr id="16" name="Text 14"/>
          <p:cNvSpPr/>
          <p:nvPr/>
        </p:nvSpPr>
        <p:spPr>
          <a:xfrm>
            <a:off x="4553712"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2 · CARE</a:t>
            </a:r>
            <a:endParaRPr lang="en-US" sz="1750" dirty="0"/>
          </a:p>
        </p:txBody>
      </p:sp>
      <p:sp>
        <p:nvSpPr>
          <p:cNvPr id="17" name="Text 15"/>
          <p:cNvSpPr/>
          <p:nvPr/>
        </p:nvSpPr>
        <p:spPr>
          <a:xfrm>
            <a:off x="4553712"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He receives rest, water, food, and another opportunity to rest.</a:t>
            </a:r>
            <a:endParaRPr lang="en-US" sz="1530" dirty="0"/>
          </a:p>
        </p:txBody>
      </p:sp>
      <p:sp>
        <p:nvSpPr>
          <p:cNvPr id="18" name="Shape 16"/>
          <p:cNvSpPr/>
          <p:nvPr/>
        </p:nvSpPr>
        <p:spPr>
          <a:xfrm>
            <a:off x="7991856" y="2212848"/>
            <a:ext cx="3465576" cy="3246120"/>
          </a:xfrm>
          <a:prstGeom prst="roundRect">
            <a:avLst/>
          </a:prstGeom>
          <a:solidFill>
            <a:srgbClr val="FFFFFF"/>
          </a:solidFill>
          <a:ln w="12700">
            <a:solidFill>
              <a:srgbClr val="DCE5E2"/>
            </a:solidFill>
            <a:prstDash val="solid"/>
          </a:ln>
        </p:spPr>
      </p:sp>
      <p:sp>
        <p:nvSpPr>
          <p:cNvPr id="19" name="Shape 17"/>
          <p:cNvSpPr/>
          <p:nvPr/>
        </p:nvSpPr>
        <p:spPr>
          <a:xfrm>
            <a:off x="7991856" y="2212848"/>
            <a:ext cx="59436" cy="3246120"/>
          </a:xfrm>
          <a:prstGeom prst="rect">
            <a:avLst/>
          </a:prstGeom>
          <a:solidFill>
            <a:srgbClr val="CC715B"/>
          </a:solidFill>
          <a:ln w="12700">
            <a:solidFill>
              <a:srgbClr val="CC715B">
                <a:alpha val="0"/>
              </a:srgbClr>
            </a:solidFill>
            <a:prstDash val="solid"/>
          </a:ln>
        </p:spPr>
      </p:sp>
      <p:sp>
        <p:nvSpPr>
          <p:cNvPr id="20" name="Text 18"/>
          <p:cNvSpPr/>
          <p:nvPr/>
        </p:nvSpPr>
        <p:spPr>
          <a:xfrm>
            <a:off x="8193024"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3 · NEXT STEP</a:t>
            </a:r>
            <a:endParaRPr lang="en-US" sz="1750" dirty="0"/>
          </a:p>
        </p:txBody>
      </p:sp>
      <p:sp>
        <p:nvSpPr>
          <p:cNvPr id="21" name="Text 19"/>
          <p:cNvSpPr/>
          <p:nvPr/>
        </p:nvSpPr>
        <p:spPr>
          <a:xfrm>
            <a:off x="8193024"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After being strengthened, he continues the journey rather than forcing clarity instantly.</a:t>
            </a:r>
            <a:endParaRPr lang="en-US" sz="1530" dirty="0"/>
          </a:p>
        </p:txBody>
      </p:sp>
      <p:sp>
        <p:nvSpPr>
          <p:cNvPr id="22" name="Shape 20"/>
          <p:cNvSpPr/>
          <p:nvPr/>
        </p:nvSpPr>
        <p:spPr>
          <a:xfrm>
            <a:off x="713232" y="5614416"/>
            <a:ext cx="10771632" cy="502920"/>
          </a:xfrm>
          <a:prstGeom prst="roundRect">
            <a:avLst/>
          </a:prstGeom>
          <a:solidFill>
            <a:srgbClr val="E7F1EF"/>
          </a:solidFill>
          <a:ln w="12700">
            <a:solidFill>
              <a:srgbClr val="E7F1EF"/>
            </a:solidFill>
            <a:prstDash val="solid"/>
          </a:ln>
        </p:spPr>
      </p:sp>
      <p:sp>
        <p:nvSpPr>
          <p:cNvPr id="23" name="Text 21"/>
          <p:cNvSpPr/>
          <p:nvPr/>
        </p:nvSpPr>
        <p:spPr>
          <a:xfrm>
            <a:off x="941832" y="5687568"/>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Spiritual reflection: attending to basic needs can support discernment; it is not a substitute for care.</a:t>
            </a:r>
            <a:endParaRPr lang="en-US" sz="154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01 / PRACTICE</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A two-minute return to the present</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Try this only in a setting where slowing down feels safe.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15</a:t>
            </a:r>
            <a:endParaRPr lang="en-US" sz="1000" dirty="0"/>
          </a:p>
        </p:txBody>
      </p:sp>
      <p:sp>
        <p:nvSpPr>
          <p:cNvPr id="9" name="Shape 7"/>
          <p:cNvSpPr/>
          <p:nvPr/>
        </p:nvSpPr>
        <p:spPr>
          <a:xfrm>
            <a:off x="758952" y="2093976"/>
            <a:ext cx="10716768" cy="822960"/>
          </a:xfrm>
          <a:prstGeom prst="roundRect">
            <a:avLst/>
          </a:prstGeom>
          <a:solidFill>
            <a:srgbClr val="E7F1EF"/>
          </a:solidFill>
          <a:ln w="12700">
            <a:solidFill>
              <a:srgbClr val="DCE5E2"/>
            </a:solidFill>
            <a:prstDash val="solid"/>
          </a:ln>
        </p:spPr>
      </p:sp>
      <p:sp>
        <p:nvSpPr>
          <p:cNvPr id="10" name="Text 8"/>
          <p:cNvSpPr/>
          <p:nvPr/>
        </p:nvSpPr>
        <p:spPr>
          <a:xfrm>
            <a:off x="960120" y="2295144"/>
            <a:ext cx="1472184" cy="310896"/>
          </a:xfrm>
          <a:prstGeom prst="rect">
            <a:avLst/>
          </a:prstGeom>
          <a:noFill/>
          <a:ln/>
        </p:spPr>
        <p:txBody>
          <a:bodyPr wrap="square" lIns="0" tIns="0" rIns="0" bIns="0" rtlCol="0" anchor="ctr">
            <a:normAutofit/>
          </a:bodyPr>
          <a:lstStyle/>
          <a:p>
            <a:pPr indent="0" marL="0">
              <a:buNone/>
            </a:pPr>
            <a:r>
              <a:rPr lang="en-US" sz="1660" b="1" dirty="0">
                <a:solidFill>
                  <a:srgbClr val="267E88"/>
                </a:solidFill>
                <a:latin typeface="Inter Display" pitchFamily="34" charset="0"/>
                <a:ea typeface="Inter Display" pitchFamily="34" charset="-122"/>
                <a:cs typeface="Inter Display" pitchFamily="34" charset="-120"/>
              </a:rPr>
              <a:t>0:00–0:30</a:t>
            </a:r>
            <a:endParaRPr lang="en-US" sz="1660" dirty="0"/>
          </a:p>
        </p:txBody>
      </p:sp>
      <p:sp>
        <p:nvSpPr>
          <p:cNvPr id="11" name="Text 9"/>
          <p:cNvSpPr/>
          <p:nvPr/>
        </p:nvSpPr>
        <p:spPr>
          <a:xfrm>
            <a:off x="2478024" y="2286000"/>
            <a:ext cx="2286000" cy="338328"/>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Orient</a:t>
            </a:r>
            <a:endParaRPr lang="en-US" sz="1800" dirty="0"/>
          </a:p>
        </p:txBody>
      </p:sp>
      <p:sp>
        <p:nvSpPr>
          <p:cNvPr id="12" name="Text 10"/>
          <p:cNvSpPr/>
          <p:nvPr/>
        </p:nvSpPr>
        <p:spPr>
          <a:xfrm>
            <a:off x="4727448" y="2258568"/>
            <a:ext cx="6400800" cy="475488"/>
          </a:xfrm>
          <a:prstGeom prst="rect">
            <a:avLst/>
          </a:prstGeom>
          <a:noFill/>
          <a:ln/>
        </p:spPr>
        <p:txBody>
          <a:bodyPr wrap="square" lIns="0" tIns="0" rIns="0" bIns="0" rtlCol="0" anchor="ctr">
            <a:normAutofit/>
          </a:bodyPr>
          <a:lstStyle/>
          <a:p>
            <a:pPr indent="0" marL="0">
              <a:buNone/>
            </a:pPr>
            <a:r>
              <a:rPr lang="en-US" sz="1600" dirty="0">
                <a:solidFill>
                  <a:srgbClr val="263E49"/>
                </a:solidFill>
                <a:latin typeface="Inter" pitchFamily="34" charset="0"/>
                <a:ea typeface="Inter" pitchFamily="34" charset="-122"/>
                <a:cs typeface="Inter" pitchFamily="34" charset="-120"/>
              </a:rPr>
              <a:t>Look around. Identify three objects and the room you are in.</a:t>
            </a:r>
            <a:endParaRPr lang="en-US" sz="1600" dirty="0"/>
          </a:p>
        </p:txBody>
      </p:sp>
      <p:sp>
        <p:nvSpPr>
          <p:cNvPr id="13" name="Shape 11"/>
          <p:cNvSpPr/>
          <p:nvPr/>
        </p:nvSpPr>
        <p:spPr>
          <a:xfrm>
            <a:off x="758952" y="3044952"/>
            <a:ext cx="10716768" cy="822960"/>
          </a:xfrm>
          <a:prstGeom prst="roundRect">
            <a:avLst/>
          </a:prstGeom>
          <a:solidFill>
            <a:srgbClr val="FFFFFF"/>
          </a:solidFill>
          <a:ln w="12700">
            <a:solidFill>
              <a:srgbClr val="DCE5E2"/>
            </a:solidFill>
            <a:prstDash val="solid"/>
          </a:ln>
        </p:spPr>
      </p:sp>
      <p:sp>
        <p:nvSpPr>
          <p:cNvPr id="14" name="Text 12"/>
          <p:cNvSpPr/>
          <p:nvPr/>
        </p:nvSpPr>
        <p:spPr>
          <a:xfrm>
            <a:off x="960120" y="3246120"/>
            <a:ext cx="1472184" cy="310896"/>
          </a:xfrm>
          <a:prstGeom prst="rect">
            <a:avLst/>
          </a:prstGeom>
          <a:noFill/>
          <a:ln/>
        </p:spPr>
        <p:txBody>
          <a:bodyPr wrap="square" lIns="0" tIns="0" rIns="0" bIns="0" rtlCol="0" anchor="ctr">
            <a:normAutofit/>
          </a:bodyPr>
          <a:lstStyle/>
          <a:p>
            <a:pPr indent="0" marL="0">
              <a:buNone/>
            </a:pPr>
            <a:r>
              <a:rPr lang="en-US" sz="1660" b="1" dirty="0">
                <a:solidFill>
                  <a:srgbClr val="267E88"/>
                </a:solidFill>
                <a:latin typeface="Inter Display" pitchFamily="34" charset="0"/>
                <a:ea typeface="Inter Display" pitchFamily="34" charset="-122"/>
                <a:cs typeface="Inter Display" pitchFamily="34" charset="-120"/>
              </a:rPr>
              <a:t>0:30–1:00</a:t>
            </a:r>
            <a:endParaRPr lang="en-US" sz="1660" dirty="0"/>
          </a:p>
        </p:txBody>
      </p:sp>
      <p:sp>
        <p:nvSpPr>
          <p:cNvPr id="15" name="Text 13"/>
          <p:cNvSpPr/>
          <p:nvPr/>
        </p:nvSpPr>
        <p:spPr>
          <a:xfrm>
            <a:off x="2478024" y="3236976"/>
            <a:ext cx="2286000" cy="338328"/>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Exhale</a:t>
            </a:r>
            <a:endParaRPr lang="en-US" sz="1800" dirty="0"/>
          </a:p>
        </p:txBody>
      </p:sp>
      <p:sp>
        <p:nvSpPr>
          <p:cNvPr id="16" name="Text 14"/>
          <p:cNvSpPr/>
          <p:nvPr/>
        </p:nvSpPr>
        <p:spPr>
          <a:xfrm>
            <a:off x="4727448" y="3209544"/>
            <a:ext cx="6400800" cy="475488"/>
          </a:xfrm>
          <a:prstGeom prst="rect">
            <a:avLst/>
          </a:prstGeom>
          <a:noFill/>
          <a:ln/>
        </p:spPr>
        <p:txBody>
          <a:bodyPr wrap="square" lIns="0" tIns="0" rIns="0" bIns="0" rtlCol="0" anchor="ctr">
            <a:normAutofit/>
          </a:bodyPr>
          <a:lstStyle/>
          <a:p>
            <a:pPr indent="0" marL="0">
              <a:buNone/>
            </a:pPr>
            <a:r>
              <a:rPr lang="en-US" sz="1600" dirty="0">
                <a:solidFill>
                  <a:srgbClr val="263E49"/>
                </a:solidFill>
                <a:latin typeface="Inter" pitchFamily="34" charset="0"/>
                <a:ea typeface="Inter" pitchFamily="34" charset="-122"/>
                <a:cs typeface="Inter" pitchFamily="34" charset="-120"/>
              </a:rPr>
              <a:t>Relax your shoulders. Breathe gently without forcing deep breaths.</a:t>
            </a:r>
            <a:endParaRPr lang="en-US" sz="1600" dirty="0"/>
          </a:p>
        </p:txBody>
      </p:sp>
      <p:sp>
        <p:nvSpPr>
          <p:cNvPr id="17" name="Shape 15"/>
          <p:cNvSpPr/>
          <p:nvPr/>
        </p:nvSpPr>
        <p:spPr>
          <a:xfrm>
            <a:off x="758952" y="3995928"/>
            <a:ext cx="10716768" cy="822960"/>
          </a:xfrm>
          <a:prstGeom prst="roundRect">
            <a:avLst/>
          </a:prstGeom>
          <a:solidFill>
            <a:srgbClr val="E7F1EF"/>
          </a:solidFill>
          <a:ln w="12700">
            <a:solidFill>
              <a:srgbClr val="DCE5E2"/>
            </a:solidFill>
            <a:prstDash val="solid"/>
          </a:ln>
        </p:spPr>
      </p:sp>
      <p:sp>
        <p:nvSpPr>
          <p:cNvPr id="18" name="Text 16"/>
          <p:cNvSpPr/>
          <p:nvPr/>
        </p:nvSpPr>
        <p:spPr>
          <a:xfrm>
            <a:off x="960120" y="4197096"/>
            <a:ext cx="1472184" cy="310896"/>
          </a:xfrm>
          <a:prstGeom prst="rect">
            <a:avLst/>
          </a:prstGeom>
          <a:noFill/>
          <a:ln/>
        </p:spPr>
        <p:txBody>
          <a:bodyPr wrap="square" lIns="0" tIns="0" rIns="0" bIns="0" rtlCol="0" anchor="ctr">
            <a:normAutofit/>
          </a:bodyPr>
          <a:lstStyle/>
          <a:p>
            <a:pPr indent="0" marL="0">
              <a:buNone/>
            </a:pPr>
            <a:r>
              <a:rPr lang="en-US" sz="1660" b="1" dirty="0">
                <a:solidFill>
                  <a:srgbClr val="267E88"/>
                </a:solidFill>
                <a:latin typeface="Inter Display" pitchFamily="34" charset="0"/>
                <a:ea typeface="Inter Display" pitchFamily="34" charset="-122"/>
                <a:cs typeface="Inter Display" pitchFamily="34" charset="-120"/>
              </a:rPr>
              <a:t>1:00–1:30</a:t>
            </a:r>
            <a:endParaRPr lang="en-US" sz="1660" dirty="0"/>
          </a:p>
        </p:txBody>
      </p:sp>
      <p:sp>
        <p:nvSpPr>
          <p:cNvPr id="19" name="Text 17"/>
          <p:cNvSpPr/>
          <p:nvPr/>
        </p:nvSpPr>
        <p:spPr>
          <a:xfrm>
            <a:off x="2478024" y="4187952"/>
            <a:ext cx="2286000" cy="338328"/>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Name</a:t>
            </a:r>
            <a:endParaRPr lang="en-US" sz="1800" dirty="0"/>
          </a:p>
        </p:txBody>
      </p:sp>
      <p:sp>
        <p:nvSpPr>
          <p:cNvPr id="20" name="Text 18"/>
          <p:cNvSpPr/>
          <p:nvPr/>
        </p:nvSpPr>
        <p:spPr>
          <a:xfrm>
            <a:off x="4727448" y="4160520"/>
            <a:ext cx="6400800" cy="475488"/>
          </a:xfrm>
          <a:prstGeom prst="rect">
            <a:avLst/>
          </a:prstGeom>
          <a:noFill/>
          <a:ln/>
        </p:spPr>
        <p:txBody>
          <a:bodyPr wrap="square" lIns="0" tIns="0" rIns="0" bIns="0" rtlCol="0" anchor="ctr">
            <a:normAutofit/>
          </a:bodyPr>
          <a:lstStyle/>
          <a:p>
            <a:pPr indent="0" marL="0">
              <a:buNone/>
            </a:pPr>
            <a:r>
              <a:rPr lang="en-US" sz="1600" dirty="0">
                <a:solidFill>
                  <a:srgbClr val="263E49"/>
                </a:solidFill>
                <a:latin typeface="Inter" pitchFamily="34" charset="0"/>
                <a:ea typeface="Inter" pitchFamily="34" charset="-122"/>
                <a:cs typeface="Inter" pitchFamily="34" charset="-120"/>
              </a:rPr>
              <a:t>Quietly name one feeling, one body sensation, and one verifiable fact.</a:t>
            </a:r>
            <a:endParaRPr lang="en-US" sz="1600" dirty="0"/>
          </a:p>
        </p:txBody>
      </p:sp>
      <p:sp>
        <p:nvSpPr>
          <p:cNvPr id="21" name="Shape 19"/>
          <p:cNvSpPr/>
          <p:nvPr/>
        </p:nvSpPr>
        <p:spPr>
          <a:xfrm>
            <a:off x="758952" y="4946904"/>
            <a:ext cx="10716768" cy="822960"/>
          </a:xfrm>
          <a:prstGeom prst="roundRect">
            <a:avLst/>
          </a:prstGeom>
          <a:solidFill>
            <a:srgbClr val="FFFFFF"/>
          </a:solidFill>
          <a:ln w="12700">
            <a:solidFill>
              <a:srgbClr val="DCE5E2"/>
            </a:solidFill>
            <a:prstDash val="solid"/>
          </a:ln>
        </p:spPr>
      </p:sp>
      <p:sp>
        <p:nvSpPr>
          <p:cNvPr id="22" name="Text 20"/>
          <p:cNvSpPr/>
          <p:nvPr/>
        </p:nvSpPr>
        <p:spPr>
          <a:xfrm>
            <a:off x="960120" y="5148072"/>
            <a:ext cx="1472184" cy="310896"/>
          </a:xfrm>
          <a:prstGeom prst="rect">
            <a:avLst/>
          </a:prstGeom>
          <a:noFill/>
          <a:ln/>
        </p:spPr>
        <p:txBody>
          <a:bodyPr wrap="square" lIns="0" tIns="0" rIns="0" bIns="0" rtlCol="0" anchor="ctr">
            <a:normAutofit/>
          </a:bodyPr>
          <a:lstStyle/>
          <a:p>
            <a:pPr indent="0" marL="0">
              <a:buNone/>
            </a:pPr>
            <a:r>
              <a:rPr lang="en-US" sz="1660" b="1" dirty="0">
                <a:solidFill>
                  <a:srgbClr val="267E88"/>
                </a:solidFill>
                <a:latin typeface="Inter Display" pitchFamily="34" charset="0"/>
                <a:ea typeface="Inter Display" pitchFamily="34" charset="-122"/>
                <a:cs typeface="Inter Display" pitchFamily="34" charset="-120"/>
              </a:rPr>
              <a:t>1:30–2:00</a:t>
            </a:r>
            <a:endParaRPr lang="en-US" sz="1660" dirty="0"/>
          </a:p>
        </p:txBody>
      </p:sp>
      <p:sp>
        <p:nvSpPr>
          <p:cNvPr id="23" name="Text 21"/>
          <p:cNvSpPr/>
          <p:nvPr/>
        </p:nvSpPr>
        <p:spPr>
          <a:xfrm>
            <a:off x="2478024" y="5138928"/>
            <a:ext cx="2286000" cy="338328"/>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Choose</a:t>
            </a:r>
            <a:endParaRPr lang="en-US" sz="1800" dirty="0"/>
          </a:p>
        </p:txBody>
      </p:sp>
      <p:sp>
        <p:nvSpPr>
          <p:cNvPr id="24" name="Text 22"/>
          <p:cNvSpPr/>
          <p:nvPr/>
        </p:nvSpPr>
        <p:spPr>
          <a:xfrm>
            <a:off x="4727448" y="5111496"/>
            <a:ext cx="6400800" cy="475488"/>
          </a:xfrm>
          <a:prstGeom prst="rect">
            <a:avLst/>
          </a:prstGeom>
          <a:noFill/>
          <a:ln/>
        </p:spPr>
        <p:txBody>
          <a:bodyPr wrap="square" lIns="0" tIns="0" rIns="0" bIns="0" rtlCol="0" anchor="ctr">
            <a:normAutofit/>
          </a:bodyPr>
          <a:lstStyle/>
          <a:p>
            <a:pPr indent="0" marL="0">
              <a:buNone/>
            </a:pPr>
            <a:r>
              <a:rPr lang="en-US" sz="1600" dirty="0">
                <a:solidFill>
                  <a:srgbClr val="263E49"/>
                </a:solidFill>
                <a:latin typeface="Inter" pitchFamily="34" charset="0"/>
                <a:ea typeface="Inter" pitchFamily="34" charset="-122"/>
                <a:cs typeface="Inter" pitchFamily="34" charset="-120"/>
              </a:rPr>
              <a:t>Ask: what is one safe, values-aligned next step?</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01 / EVERYDAY EXAMPLE</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From a sharp reaction to a better conversation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An everyday, non-abusive example of turning a trigger into useful information.</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16</a:t>
            </a:r>
            <a:endParaRPr lang="en-US" sz="1000" dirty="0"/>
          </a:p>
        </p:txBody>
      </p:sp>
      <p:sp>
        <p:nvSpPr>
          <p:cNvPr id="9" name="Shape 7"/>
          <p:cNvSpPr/>
          <p:nvPr/>
        </p:nvSpPr>
        <p:spPr>
          <a:xfrm>
            <a:off x="850392" y="2066544"/>
            <a:ext cx="10469880" cy="722376"/>
          </a:xfrm>
          <a:prstGeom prst="roundRect">
            <a:avLst/>
          </a:prstGeom>
          <a:solidFill>
            <a:srgbClr val="FFFFFF"/>
          </a:solidFill>
          <a:ln w="12700">
            <a:solidFill>
              <a:srgbClr val="DCE5E2"/>
            </a:solidFill>
            <a:prstDash val="solid"/>
          </a:ln>
        </p:spPr>
      </p:sp>
      <p:sp>
        <p:nvSpPr>
          <p:cNvPr id="10" name="Text 8"/>
          <p:cNvSpPr/>
          <p:nvPr/>
        </p:nvSpPr>
        <p:spPr>
          <a:xfrm>
            <a:off x="1051560" y="2231136"/>
            <a:ext cx="2834640" cy="320040"/>
          </a:xfrm>
          <a:prstGeom prst="rect">
            <a:avLst/>
          </a:prstGeom>
          <a:noFill/>
          <a:ln/>
        </p:spPr>
        <p:txBody>
          <a:bodyPr wrap="square" lIns="0" tIns="0" rIns="0" bIns="0" rtlCol="0" anchor="ctr">
            <a:normAutofit/>
          </a:bodyPr>
          <a:lstStyle/>
          <a:p>
            <a:pPr indent="0" marL="0">
              <a:buNone/>
            </a:pPr>
            <a:r>
              <a:rPr lang="en-US" sz="1580" b="1" dirty="0">
                <a:solidFill>
                  <a:srgbClr val="267E88"/>
                </a:solidFill>
                <a:latin typeface="Inter Display" pitchFamily="34" charset="0"/>
                <a:ea typeface="Inter Display" pitchFamily="34" charset="-122"/>
                <a:cs typeface="Inter Display" pitchFamily="34" charset="-120"/>
              </a:rPr>
              <a:t>EVENT</a:t>
            </a:r>
            <a:endParaRPr lang="en-US" sz="1580" dirty="0"/>
          </a:p>
        </p:txBody>
      </p:sp>
      <p:sp>
        <p:nvSpPr>
          <p:cNvPr id="11" name="Text 9"/>
          <p:cNvSpPr/>
          <p:nvPr/>
        </p:nvSpPr>
        <p:spPr>
          <a:xfrm>
            <a:off x="3776472" y="2212848"/>
            <a:ext cx="7223760" cy="411480"/>
          </a:xfrm>
          <a:prstGeom prst="rect">
            <a:avLst/>
          </a:prstGeom>
          <a:noFill/>
          <a:ln/>
        </p:spPr>
        <p:txBody>
          <a:bodyPr wrap="square" lIns="0" tIns="0" rIns="0" bIns="0" rtlCol="0" anchor="ctr">
            <a:normAutofit/>
          </a:bodyPr>
          <a:lstStyle/>
          <a:p>
            <a:pPr indent="0" marL="0">
              <a:buNone/>
            </a:pPr>
            <a:r>
              <a:rPr lang="en-US" sz="1670" dirty="0">
                <a:solidFill>
                  <a:srgbClr val="263E49"/>
                </a:solidFill>
                <a:latin typeface="Inter" pitchFamily="34" charset="0"/>
                <a:ea typeface="Inter" pitchFamily="34" charset="-122"/>
                <a:cs typeface="Inter" pitchFamily="34" charset="-120"/>
              </a:rPr>
              <a:t>A loved one responds abruptly after a long day.</a:t>
            </a:r>
            <a:endParaRPr lang="en-US" sz="1670" dirty="0"/>
          </a:p>
        </p:txBody>
      </p:sp>
      <p:sp>
        <p:nvSpPr>
          <p:cNvPr id="12" name="Shape 10"/>
          <p:cNvSpPr/>
          <p:nvPr/>
        </p:nvSpPr>
        <p:spPr>
          <a:xfrm>
            <a:off x="850392" y="2916936"/>
            <a:ext cx="10469880" cy="722376"/>
          </a:xfrm>
          <a:prstGeom prst="roundRect">
            <a:avLst/>
          </a:prstGeom>
          <a:solidFill>
            <a:srgbClr val="FFFFFF"/>
          </a:solidFill>
          <a:ln w="12700">
            <a:solidFill>
              <a:srgbClr val="DCE5E2"/>
            </a:solidFill>
            <a:prstDash val="solid"/>
          </a:ln>
        </p:spPr>
      </p:sp>
      <p:sp>
        <p:nvSpPr>
          <p:cNvPr id="13" name="Text 11"/>
          <p:cNvSpPr/>
          <p:nvPr/>
        </p:nvSpPr>
        <p:spPr>
          <a:xfrm>
            <a:off x="1051560" y="3081528"/>
            <a:ext cx="2834640" cy="320040"/>
          </a:xfrm>
          <a:prstGeom prst="rect">
            <a:avLst/>
          </a:prstGeom>
          <a:noFill/>
          <a:ln/>
        </p:spPr>
        <p:txBody>
          <a:bodyPr wrap="square" lIns="0" tIns="0" rIns="0" bIns="0" rtlCol="0" anchor="ctr">
            <a:normAutofit/>
          </a:bodyPr>
          <a:lstStyle/>
          <a:p>
            <a:pPr indent="0" marL="0">
              <a:buNone/>
            </a:pPr>
            <a:r>
              <a:rPr lang="en-US" sz="1580" b="1" dirty="0">
                <a:solidFill>
                  <a:srgbClr val="267E88"/>
                </a:solidFill>
                <a:latin typeface="Inter Display" pitchFamily="34" charset="0"/>
                <a:ea typeface="Inter Display" pitchFamily="34" charset="-122"/>
                <a:cs typeface="Inter Display" pitchFamily="34" charset="-120"/>
              </a:rPr>
              <a:t>AUTOMATIC STORY</a:t>
            </a:r>
            <a:endParaRPr lang="en-US" sz="1580" dirty="0"/>
          </a:p>
        </p:txBody>
      </p:sp>
      <p:sp>
        <p:nvSpPr>
          <p:cNvPr id="14" name="Text 12"/>
          <p:cNvSpPr/>
          <p:nvPr/>
        </p:nvSpPr>
        <p:spPr>
          <a:xfrm>
            <a:off x="3776472" y="3063240"/>
            <a:ext cx="7223760" cy="411480"/>
          </a:xfrm>
          <a:prstGeom prst="rect">
            <a:avLst/>
          </a:prstGeom>
          <a:noFill/>
          <a:ln/>
        </p:spPr>
        <p:txBody>
          <a:bodyPr wrap="square" lIns="0" tIns="0" rIns="0" bIns="0" rtlCol="0" anchor="ctr">
            <a:normAutofit/>
          </a:bodyPr>
          <a:lstStyle/>
          <a:p>
            <a:pPr indent="0" marL="0">
              <a:buNone/>
            </a:pPr>
            <a:r>
              <a:rPr lang="en-US" sz="1670" dirty="0">
                <a:solidFill>
                  <a:srgbClr val="263E49"/>
                </a:solidFill>
                <a:latin typeface="Inter" pitchFamily="34" charset="0"/>
                <a:ea typeface="Inter" pitchFamily="34" charset="-122"/>
                <a:cs typeface="Inter" pitchFamily="34" charset="-120"/>
              </a:rPr>
              <a:t>“They are angry at me and nothing I do is enough.”</a:t>
            </a:r>
            <a:endParaRPr lang="en-US" sz="1670" dirty="0"/>
          </a:p>
        </p:txBody>
      </p:sp>
      <p:sp>
        <p:nvSpPr>
          <p:cNvPr id="15" name="Shape 13"/>
          <p:cNvSpPr/>
          <p:nvPr/>
        </p:nvSpPr>
        <p:spPr>
          <a:xfrm>
            <a:off x="850392" y="3767328"/>
            <a:ext cx="10469880" cy="722376"/>
          </a:xfrm>
          <a:prstGeom prst="roundRect">
            <a:avLst/>
          </a:prstGeom>
          <a:solidFill>
            <a:srgbClr val="FFFFFF"/>
          </a:solidFill>
          <a:ln w="12700">
            <a:solidFill>
              <a:srgbClr val="DCE5E2"/>
            </a:solidFill>
            <a:prstDash val="solid"/>
          </a:ln>
        </p:spPr>
      </p:sp>
      <p:sp>
        <p:nvSpPr>
          <p:cNvPr id="16" name="Text 14"/>
          <p:cNvSpPr/>
          <p:nvPr/>
        </p:nvSpPr>
        <p:spPr>
          <a:xfrm>
            <a:off x="1051560" y="3931920"/>
            <a:ext cx="2834640" cy="320040"/>
          </a:xfrm>
          <a:prstGeom prst="rect">
            <a:avLst/>
          </a:prstGeom>
          <a:noFill/>
          <a:ln/>
        </p:spPr>
        <p:txBody>
          <a:bodyPr wrap="square" lIns="0" tIns="0" rIns="0" bIns="0" rtlCol="0" anchor="ctr">
            <a:normAutofit/>
          </a:bodyPr>
          <a:lstStyle/>
          <a:p>
            <a:pPr indent="0" marL="0">
              <a:buNone/>
            </a:pPr>
            <a:r>
              <a:rPr lang="en-US" sz="1580" b="1" dirty="0">
                <a:solidFill>
                  <a:srgbClr val="267E88"/>
                </a:solidFill>
                <a:latin typeface="Inter Display" pitchFamily="34" charset="0"/>
                <a:ea typeface="Inter Display" pitchFamily="34" charset="-122"/>
                <a:cs typeface="Inter Display" pitchFamily="34" charset="-120"/>
              </a:rPr>
              <a:t>SELF-AWARENESS</a:t>
            </a:r>
            <a:endParaRPr lang="en-US" sz="1580" dirty="0"/>
          </a:p>
        </p:txBody>
      </p:sp>
      <p:sp>
        <p:nvSpPr>
          <p:cNvPr id="17" name="Text 15"/>
          <p:cNvSpPr/>
          <p:nvPr/>
        </p:nvSpPr>
        <p:spPr>
          <a:xfrm>
            <a:off x="3776472" y="3913632"/>
            <a:ext cx="7223760" cy="411480"/>
          </a:xfrm>
          <a:prstGeom prst="rect">
            <a:avLst/>
          </a:prstGeom>
          <a:noFill/>
          <a:ln/>
        </p:spPr>
        <p:txBody>
          <a:bodyPr wrap="square" lIns="0" tIns="0" rIns="0" bIns="0" rtlCol="0" anchor="ctr">
            <a:normAutofit/>
          </a:bodyPr>
          <a:lstStyle/>
          <a:p>
            <a:pPr indent="0" marL="0">
              <a:buNone/>
            </a:pPr>
            <a:r>
              <a:rPr lang="en-US" sz="1670" dirty="0">
                <a:solidFill>
                  <a:srgbClr val="263E49"/>
                </a:solidFill>
                <a:latin typeface="Inter" pitchFamily="34" charset="0"/>
                <a:ea typeface="Inter" pitchFamily="34" charset="-122"/>
                <a:cs typeface="Inter" pitchFamily="34" charset="-120"/>
              </a:rPr>
              <a:t>“My chest tightened; I’m feeling defensive.”</a:t>
            </a:r>
            <a:endParaRPr lang="en-US" sz="1670" dirty="0"/>
          </a:p>
        </p:txBody>
      </p:sp>
      <p:sp>
        <p:nvSpPr>
          <p:cNvPr id="18" name="Shape 16"/>
          <p:cNvSpPr/>
          <p:nvPr/>
        </p:nvSpPr>
        <p:spPr>
          <a:xfrm>
            <a:off x="850392" y="4617720"/>
            <a:ext cx="10469880" cy="722376"/>
          </a:xfrm>
          <a:prstGeom prst="roundRect">
            <a:avLst/>
          </a:prstGeom>
          <a:solidFill>
            <a:srgbClr val="E7F1EF"/>
          </a:solidFill>
          <a:ln w="12700">
            <a:solidFill>
              <a:srgbClr val="DCE5E2"/>
            </a:solidFill>
            <a:prstDash val="solid"/>
          </a:ln>
        </p:spPr>
      </p:sp>
      <p:sp>
        <p:nvSpPr>
          <p:cNvPr id="19" name="Text 17"/>
          <p:cNvSpPr/>
          <p:nvPr/>
        </p:nvSpPr>
        <p:spPr>
          <a:xfrm>
            <a:off x="1051560" y="4782312"/>
            <a:ext cx="2834640" cy="320040"/>
          </a:xfrm>
          <a:prstGeom prst="rect">
            <a:avLst/>
          </a:prstGeom>
          <a:noFill/>
          <a:ln/>
        </p:spPr>
        <p:txBody>
          <a:bodyPr wrap="square" lIns="0" tIns="0" rIns="0" bIns="0" rtlCol="0" anchor="ctr">
            <a:normAutofit/>
          </a:bodyPr>
          <a:lstStyle/>
          <a:p>
            <a:pPr indent="0" marL="0">
              <a:buNone/>
            </a:pPr>
            <a:r>
              <a:rPr lang="en-US" sz="1580" b="1" dirty="0">
                <a:solidFill>
                  <a:srgbClr val="267E88"/>
                </a:solidFill>
                <a:latin typeface="Inter Display" pitchFamily="34" charset="0"/>
                <a:ea typeface="Inter Display" pitchFamily="34" charset="-122"/>
                <a:cs typeface="Inter Display" pitchFamily="34" charset="-120"/>
              </a:rPr>
              <a:t>BETTER RESPONSE</a:t>
            </a:r>
            <a:endParaRPr lang="en-US" sz="1580" dirty="0"/>
          </a:p>
        </p:txBody>
      </p:sp>
      <p:sp>
        <p:nvSpPr>
          <p:cNvPr id="20" name="Text 18"/>
          <p:cNvSpPr/>
          <p:nvPr/>
        </p:nvSpPr>
        <p:spPr>
          <a:xfrm>
            <a:off x="3776472" y="4764024"/>
            <a:ext cx="7223760" cy="411480"/>
          </a:xfrm>
          <a:prstGeom prst="rect">
            <a:avLst/>
          </a:prstGeom>
          <a:noFill/>
          <a:ln/>
        </p:spPr>
        <p:txBody>
          <a:bodyPr wrap="square" lIns="0" tIns="0" rIns="0" bIns="0" rtlCol="0" anchor="ctr">
            <a:normAutofit/>
          </a:bodyPr>
          <a:lstStyle/>
          <a:p>
            <a:pPr indent="0" marL="0">
              <a:buNone/>
            </a:pPr>
            <a:r>
              <a:rPr lang="en-US" sz="1670" dirty="0">
                <a:solidFill>
                  <a:srgbClr val="263E49"/>
                </a:solidFill>
                <a:latin typeface="Inter" pitchFamily="34" charset="0"/>
                <a:ea typeface="Inter" pitchFamily="34" charset="-122"/>
                <a:cs typeface="Inter" pitchFamily="34" charset="-120"/>
              </a:rPr>
              <a:t>“That sounded sharp. Can we restart when we’re both ready?”</a:t>
            </a:r>
            <a:endParaRPr lang="en-US" sz="1670" dirty="0"/>
          </a:p>
        </p:txBody>
      </p:sp>
      <p:sp>
        <p:nvSpPr>
          <p:cNvPr id="21" name="Shape 19"/>
          <p:cNvSpPr/>
          <p:nvPr/>
        </p:nvSpPr>
        <p:spPr>
          <a:xfrm>
            <a:off x="713232" y="5715000"/>
            <a:ext cx="10771632" cy="502920"/>
          </a:xfrm>
          <a:prstGeom prst="roundRect">
            <a:avLst/>
          </a:prstGeom>
          <a:solidFill>
            <a:srgbClr val="E7F1EF"/>
          </a:solidFill>
          <a:ln w="12700">
            <a:solidFill>
              <a:srgbClr val="E7F1EF"/>
            </a:solidFill>
            <a:prstDash val="solid"/>
          </a:ln>
        </p:spPr>
      </p:sp>
      <p:sp>
        <p:nvSpPr>
          <p:cNvPr id="22" name="Text 20"/>
          <p:cNvSpPr/>
          <p:nvPr/>
        </p:nvSpPr>
        <p:spPr>
          <a:xfrm>
            <a:off x="941832" y="5788152"/>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A different response is possible even when the initial feeling is intense.</a:t>
            </a:r>
            <a:endParaRPr lang="en-US" sz="154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01 / REFLECTION</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Three questions to take with you</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Pause, write, discuss with someone safe—or use them privately.</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17</a:t>
            </a:r>
            <a:endParaRPr lang="en-US" sz="1000" dirty="0"/>
          </a:p>
        </p:txBody>
      </p:sp>
      <p:sp>
        <p:nvSpPr>
          <p:cNvPr id="9" name="Shape 7"/>
          <p:cNvSpPr/>
          <p:nvPr/>
        </p:nvSpPr>
        <p:spPr>
          <a:xfrm>
            <a:off x="941832" y="2267712"/>
            <a:ext cx="146304" cy="146304"/>
          </a:xfrm>
          <a:prstGeom prst="ellipse">
            <a:avLst/>
          </a:prstGeom>
          <a:solidFill>
            <a:srgbClr val="267E88"/>
          </a:solidFill>
          <a:ln w="12700">
            <a:solidFill>
              <a:srgbClr val="267E88">
                <a:alpha val="0"/>
              </a:srgbClr>
            </a:solidFill>
            <a:prstDash val="solid"/>
          </a:ln>
        </p:spPr>
      </p:sp>
      <p:sp>
        <p:nvSpPr>
          <p:cNvPr id="10" name="Text 8"/>
          <p:cNvSpPr/>
          <p:nvPr/>
        </p:nvSpPr>
        <p:spPr>
          <a:xfrm>
            <a:off x="1335024" y="2157984"/>
            <a:ext cx="10104120" cy="1133856"/>
          </a:xfrm>
          <a:prstGeom prst="rect">
            <a:avLst/>
          </a:prstGeom>
          <a:noFill/>
          <a:ln/>
        </p:spPr>
        <p:txBody>
          <a:bodyPr wrap="square" lIns="0" tIns="0" rIns="0" bIns="0" rtlCol="0" anchor="ctr">
            <a:normAutofit/>
          </a:bodyPr>
          <a:lstStyle/>
          <a:p>
            <a:pPr indent="0" marL="0">
              <a:buNone/>
            </a:pPr>
            <a:r>
              <a:rPr lang="en-US" sz="2040" dirty="0">
                <a:solidFill>
                  <a:srgbClr val="263E49"/>
                </a:solidFill>
                <a:latin typeface="Inter" pitchFamily="34" charset="0"/>
                <a:ea typeface="Inter" pitchFamily="34" charset="-122"/>
                <a:cs typeface="Inter" pitchFamily="34" charset="-120"/>
              </a:rPr>
              <a:t>Which body cue usually tells me that I am moving outside my workable range?</a:t>
            </a:r>
            <a:endParaRPr lang="en-US" sz="2040" dirty="0"/>
          </a:p>
        </p:txBody>
      </p:sp>
      <p:sp>
        <p:nvSpPr>
          <p:cNvPr id="11" name="Shape 9"/>
          <p:cNvSpPr/>
          <p:nvPr/>
        </p:nvSpPr>
        <p:spPr>
          <a:xfrm>
            <a:off x="941832" y="3419856"/>
            <a:ext cx="146304" cy="146304"/>
          </a:xfrm>
          <a:prstGeom prst="ellipse">
            <a:avLst/>
          </a:prstGeom>
          <a:solidFill>
            <a:srgbClr val="E6AF45"/>
          </a:solidFill>
          <a:ln w="12700">
            <a:solidFill>
              <a:srgbClr val="E6AF45">
                <a:alpha val="0"/>
              </a:srgbClr>
            </a:solidFill>
            <a:prstDash val="solid"/>
          </a:ln>
        </p:spPr>
      </p:sp>
      <p:sp>
        <p:nvSpPr>
          <p:cNvPr id="12" name="Text 10"/>
          <p:cNvSpPr/>
          <p:nvPr/>
        </p:nvSpPr>
        <p:spPr>
          <a:xfrm>
            <a:off x="1335024" y="3310128"/>
            <a:ext cx="10104120" cy="1133856"/>
          </a:xfrm>
          <a:prstGeom prst="rect">
            <a:avLst/>
          </a:prstGeom>
          <a:noFill/>
          <a:ln/>
        </p:spPr>
        <p:txBody>
          <a:bodyPr wrap="square" lIns="0" tIns="0" rIns="0" bIns="0" rtlCol="0" anchor="ctr">
            <a:normAutofit/>
          </a:bodyPr>
          <a:lstStyle/>
          <a:p>
            <a:pPr indent="0" marL="0">
              <a:buNone/>
            </a:pPr>
            <a:r>
              <a:rPr lang="en-US" sz="2040" dirty="0">
                <a:solidFill>
                  <a:srgbClr val="263E49"/>
                </a:solidFill>
                <a:latin typeface="Inter" pitchFamily="34" charset="0"/>
                <a:ea typeface="Inter" pitchFamily="34" charset="-122"/>
                <a:cs typeface="Inter" pitchFamily="34" charset="-120"/>
              </a:rPr>
              <a:t>What story do I quickly tell myself when I feel rejected, dismissed, or afraid?</a:t>
            </a:r>
            <a:endParaRPr lang="en-US" sz="2040" dirty="0"/>
          </a:p>
        </p:txBody>
      </p:sp>
      <p:sp>
        <p:nvSpPr>
          <p:cNvPr id="13" name="Shape 11"/>
          <p:cNvSpPr/>
          <p:nvPr/>
        </p:nvSpPr>
        <p:spPr>
          <a:xfrm>
            <a:off x="941832" y="4572000"/>
            <a:ext cx="146304" cy="146304"/>
          </a:xfrm>
          <a:prstGeom prst="ellipse">
            <a:avLst/>
          </a:prstGeom>
          <a:solidFill>
            <a:srgbClr val="CC715B"/>
          </a:solidFill>
          <a:ln w="12700">
            <a:solidFill>
              <a:srgbClr val="CC715B">
                <a:alpha val="0"/>
              </a:srgbClr>
            </a:solidFill>
            <a:prstDash val="solid"/>
          </a:ln>
        </p:spPr>
      </p:sp>
      <p:sp>
        <p:nvSpPr>
          <p:cNvPr id="14" name="Text 12"/>
          <p:cNvSpPr/>
          <p:nvPr/>
        </p:nvSpPr>
        <p:spPr>
          <a:xfrm>
            <a:off x="1335024" y="4462272"/>
            <a:ext cx="10104120" cy="1133856"/>
          </a:xfrm>
          <a:prstGeom prst="rect">
            <a:avLst/>
          </a:prstGeom>
          <a:noFill/>
          <a:ln/>
        </p:spPr>
        <p:txBody>
          <a:bodyPr wrap="square" lIns="0" tIns="0" rIns="0" bIns="0" rtlCol="0" anchor="ctr">
            <a:normAutofit/>
          </a:bodyPr>
          <a:lstStyle/>
          <a:p>
            <a:pPr indent="0" marL="0">
              <a:buNone/>
            </a:pPr>
            <a:r>
              <a:rPr lang="en-US" sz="2040" dirty="0">
                <a:solidFill>
                  <a:srgbClr val="263E49"/>
                </a:solidFill>
                <a:latin typeface="Inter" pitchFamily="34" charset="0"/>
                <a:ea typeface="Inter" pitchFamily="34" charset="-122"/>
                <a:cs typeface="Inter" pitchFamily="34" charset="-120"/>
              </a:rPr>
              <a:t>What pause or boundary would help me respond with clarity this week?</a:t>
            </a:r>
            <a:endParaRPr lang="en-US" sz="2040" dirty="0"/>
          </a:p>
        </p:txBody>
      </p:sp>
      <p:sp>
        <p:nvSpPr>
          <p:cNvPr id="15" name="Shape 13"/>
          <p:cNvSpPr/>
          <p:nvPr/>
        </p:nvSpPr>
        <p:spPr>
          <a:xfrm>
            <a:off x="713232" y="5559552"/>
            <a:ext cx="10771632" cy="502920"/>
          </a:xfrm>
          <a:prstGeom prst="roundRect">
            <a:avLst/>
          </a:prstGeom>
          <a:solidFill>
            <a:srgbClr val="E7F1EF"/>
          </a:solidFill>
          <a:ln w="12700">
            <a:solidFill>
              <a:srgbClr val="E7F1EF"/>
            </a:solidFill>
            <a:prstDash val="solid"/>
          </a:ln>
        </p:spPr>
      </p:sp>
      <p:sp>
        <p:nvSpPr>
          <p:cNvPr id="16" name="Text 14"/>
          <p:cNvSpPr/>
          <p:nvPr/>
        </p:nvSpPr>
        <p:spPr>
          <a:xfrm>
            <a:off x="941832" y="5632704"/>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Small honest observations are more useful than a perfect explanation.</a:t>
            </a:r>
            <a:endParaRPr lang="en-US" sz="154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2303D"/>
        </a:solidFill>
      </p:bgPr>
    </p:bg>
    <p:spTree>
      <p:nvGrpSpPr>
        <p:cNvPr id="1" name=""/>
        <p:cNvGrpSpPr/>
        <p:nvPr/>
      </p:nvGrpSpPr>
      <p:grpSpPr>
        <a:xfrm>
          <a:off x="0" y="0"/>
          <a:ext cx="0" cy="0"/>
          <a:chOff x="0" y="0"/>
          <a:chExt cx="0" cy="0"/>
        </a:xfrm>
      </p:grpSpPr>
      <p:sp>
        <p:nvSpPr>
          <p:cNvPr id="2" name="Shape 0"/>
          <p:cNvSpPr/>
          <p:nvPr/>
        </p:nvSpPr>
        <p:spPr>
          <a:xfrm>
            <a:off x="0" y="0"/>
            <a:ext cx="118872" cy="6858000"/>
          </a:xfrm>
          <a:prstGeom prst="rect">
            <a:avLst/>
          </a:prstGeom>
          <a:solidFill>
            <a:srgbClr val="E6AF45"/>
          </a:solidFill>
          <a:ln w="12700">
            <a:solidFill>
              <a:srgbClr val="E6AF45">
                <a:alpha val="0"/>
              </a:srgbClr>
            </a:solidFill>
            <a:prstDash val="solid"/>
          </a:ln>
        </p:spPr>
      </p:sp>
      <p:sp>
        <p:nvSpPr>
          <p:cNvPr id="3" name="Shape 1"/>
          <p:cNvSpPr/>
          <p:nvPr/>
        </p:nvSpPr>
        <p:spPr>
          <a:xfrm>
            <a:off x="8366760" y="-1024128"/>
            <a:ext cx="5394960" cy="5394960"/>
          </a:xfrm>
          <a:prstGeom prst="ellipse">
            <a:avLst/>
          </a:prstGeom>
          <a:solidFill>
            <a:srgbClr val="1F4451"/>
          </a:solidFill>
          <a:ln w="12700">
            <a:solidFill>
              <a:srgbClr val="1F4451">
                <a:alpha val="0"/>
              </a:srgbClr>
            </a:solidFill>
            <a:prstDash val="solid"/>
          </a:ln>
        </p:spPr>
      </p:sp>
      <p:sp>
        <p:nvSpPr>
          <p:cNvPr id="4" name="Shape 2"/>
          <p:cNvSpPr/>
          <p:nvPr/>
        </p:nvSpPr>
        <p:spPr>
          <a:xfrm>
            <a:off x="9427464" y="-18288"/>
            <a:ext cx="3108960" cy="3108960"/>
          </a:xfrm>
          <a:prstGeom prst="ellipse">
            <a:avLst/>
          </a:prstGeom>
          <a:solidFill>
            <a:srgbClr val="267E88"/>
          </a:solidFill>
          <a:ln w="12700">
            <a:solidFill>
              <a:srgbClr val="267E88">
                <a:alpha val="0"/>
              </a:srgbClr>
            </a:solidFill>
            <a:prstDash val="solid"/>
          </a:ln>
        </p:spPr>
      </p:sp>
      <p:sp>
        <p:nvSpPr>
          <p:cNvPr id="5" name="Shape 3"/>
          <p:cNvSpPr/>
          <p:nvPr/>
        </p:nvSpPr>
        <p:spPr>
          <a:xfrm>
            <a:off x="10259568" y="969264"/>
            <a:ext cx="1325880" cy="1325880"/>
          </a:xfrm>
          <a:prstGeom prst="ellipse">
            <a:avLst/>
          </a:prstGeom>
          <a:solidFill>
            <a:srgbClr val="E6AF45"/>
          </a:solidFill>
          <a:ln w="12700">
            <a:solidFill>
              <a:srgbClr val="E6AF45">
                <a:alpha val="0"/>
              </a:srgbClr>
            </a:solidFill>
            <a:prstDash val="solid"/>
          </a:ln>
        </p:spPr>
      </p:sp>
      <p:sp>
        <p:nvSpPr>
          <p:cNvPr id="6" name="Text 4"/>
          <p:cNvSpPr/>
          <p:nvPr/>
        </p:nvSpPr>
        <p:spPr>
          <a:xfrm>
            <a:off x="795528" y="941832"/>
            <a:ext cx="8229600" cy="292608"/>
          </a:xfrm>
          <a:prstGeom prst="rect">
            <a:avLst/>
          </a:prstGeom>
          <a:noFill/>
          <a:ln/>
        </p:spPr>
        <p:txBody>
          <a:bodyPr wrap="square" lIns="0" tIns="0" rIns="0" bIns="0" rtlCol="0" anchor="ctr">
            <a:normAutofit/>
          </a:bodyPr>
          <a:lstStyle/>
          <a:p>
            <a:pPr indent="0" marL="0">
              <a:buNone/>
            </a:pPr>
            <a:r>
              <a:rPr lang="en-US" sz="1300" b="1" spc="200" kern="0" dirty="0">
                <a:solidFill>
                  <a:srgbClr val="E6AF45"/>
                </a:solidFill>
                <a:latin typeface="Inter Display" pitchFamily="34" charset="0"/>
                <a:ea typeface="Inter Display" pitchFamily="34" charset="-122"/>
                <a:cs typeface="Inter Display" pitchFamily="34" charset="-120"/>
              </a:rPr>
              <a:t>SESSION TWO · DR. CURT THOMPSON</a:t>
            </a:r>
            <a:endParaRPr lang="en-US" sz="1300" dirty="0"/>
          </a:p>
        </p:txBody>
      </p:sp>
      <p:sp>
        <p:nvSpPr>
          <p:cNvPr id="7" name="Text 5"/>
          <p:cNvSpPr/>
          <p:nvPr/>
        </p:nvSpPr>
        <p:spPr>
          <a:xfrm>
            <a:off x="740664" y="1463040"/>
            <a:ext cx="2011680" cy="1371600"/>
          </a:xfrm>
          <a:prstGeom prst="rect">
            <a:avLst/>
          </a:prstGeom>
          <a:noFill/>
          <a:ln/>
        </p:spPr>
        <p:txBody>
          <a:bodyPr wrap="square" lIns="0" tIns="0" rIns="0" bIns="0" rtlCol="0" anchor="ctr">
            <a:normAutofit/>
          </a:bodyPr>
          <a:lstStyle/>
          <a:p>
            <a:pPr indent="0" marL="0">
              <a:buNone/>
            </a:pPr>
            <a:r>
              <a:rPr lang="en-US" sz="7900" b="1" dirty="0">
                <a:solidFill>
                  <a:srgbClr val="3A9BA0"/>
                </a:solidFill>
                <a:latin typeface="Inter Display" pitchFamily="34" charset="0"/>
                <a:ea typeface="Inter Display" pitchFamily="34" charset="-122"/>
                <a:cs typeface="Inter Display" pitchFamily="34" charset="-120"/>
              </a:rPr>
              <a:t>02</a:t>
            </a:r>
            <a:endParaRPr lang="en-US" sz="7900" dirty="0"/>
          </a:p>
        </p:txBody>
      </p:sp>
      <p:sp>
        <p:nvSpPr>
          <p:cNvPr id="8" name="Text 6"/>
          <p:cNvSpPr/>
          <p:nvPr/>
        </p:nvSpPr>
        <p:spPr>
          <a:xfrm>
            <a:off x="2743200" y="1847088"/>
            <a:ext cx="8046720" cy="1078992"/>
          </a:xfrm>
          <a:prstGeom prst="rect">
            <a:avLst/>
          </a:prstGeom>
          <a:noFill/>
          <a:ln/>
        </p:spPr>
        <p:txBody>
          <a:bodyPr wrap="square" lIns="0" tIns="0" rIns="0" bIns="0" rtlCol="0" anchor="ctr">
            <a:normAutofit/>
          </a:bodyPr>
          <a:lstStyle/>
          <a:p>
            <a:pPr indent="0" marL="0">
              <a:buNone/>
            </a:pPr>
            <a:r>
              <a:rPr lang="en-US" sz="3700" b="1" dirty="0">
                <a:solidFill>
                  <a:srgbClr val="FFFFFF"/>
                </a:solidFill>
                <a:latin typeface="Inter Display" pitchFamily="34" charset="0"/>
                <a:ea typeface="Inter Display" pitchFamily="34" charset="-122"/>
                <a:cs typeface="Inter Display" pitchFamily="34" charset="-120"/>
              </a:rPr>
              <a:t>Rupture &amp; Repair</a:t>
            </a:r>
            <a:endParaRPr lang="en-US" sz="3700" dirty="0"/>
          </a:p>
        </p:txBody>
      </p:sp>
      <p:sp>
        <p:nvSpPr>
          <p:cNvPr id="9" name="Text 7"/>
          <p:cNvSpPr/>
          <p:nvPr/>
        </p:nvSpPr>
        <p:spPr>
          <a:xfrm>
            <a:off x="2770632" y="3072384"/>
            <a:ext cx="7772400" cy="1097280"/>
          </a:xfrm>
          <a:prstGeom prst="rect">
            <a:avLst/>
          </a:prstGeom>
          <a:noFill/>
          <a:ln/>
        </p:spPr>
        <p:txBody>
          <a:bodyPr wrap="square" lIns="0" tIns="0" rIns="0" bIns="0" rtlCol="0" anchor="t">
            <a:normAutofit/>
          </a:bodyPr>
          <a:lstStyle/>
          <a:p>
            <a:pPr indent="0" marL="0">
              <a:buNone/>
            </a:pPr>
            <a:r>
              <a:rPr lang="en-US" sz="1900" dirty="0">
                <a:solidFill>
                  <a:srgbClr val="C9DDDE"/>
                </a:solidFill>
                <a:latin typeface="Inter" pitchFamily="34" charset="0"/>
                <a:ea typeface="Inter" pitchFamily="34" charset="-122"/>
                <a:cs typeface="Inter" pitchFamily="34" charset="-120"/>
              </a:rPr>
              <a:t>What happens when connection breaks—and how repeated repair may build earned security.</a:t>
            </a:r>
            <a:endParaRPr lang="en-US" sz="1900" dirty="0"/>
          </a:p>
        </p:txBody>
      </p:sp>
      <p:sp>
        <p:nvSpPr>
          <p:cNvPr id="10" name="Shape 8"/>
          <p:cNvSpPr/>
          <p:nvPr/>
        </p:nvSpPr>
        <p:spPr>
          <a:xfrm>
            <a:off x="822960" y="6071616"/>
            <a:ext cx="10451592" cy="0"/>
          </a:xfrm>
          <a:prstGeom prst="line">
            <a:avLst/>
          </a:prstGeom>
          <a:noFill/>
          <a:ln w="12700">
            <a:solidFill>
              <a:srgbClr val="456875"/>
            </a:solidFill>
            <a:prstDash val="solid"/>
            <a:headEnd type="none"/>
            <a:tailEnd type="none"/>
          </a:ln>
        </p:spPr>
      </p:sp>
      <p:sp>
        <p:nvSpPr>
          <p:cNvPr id="11" name="Text 9"/>
          <p:cNvSpPr/>
          <p:nvPr/>
        </p:nvSpPr>
        <p:spPr>
          <a:xfrm>
            <a:off x="832104" y="6227064"/>
            <a:ext cx="7315200" cy="228600"/>
          </a:xfrm>
          <a:prstGeom prst="rect">
            <a:avLst/>
          </a:prstGeom>
          <a:noFill/>
          <a:ln/>
        </p:spPr>
        <p:txBody>
          <a:bodyPr wrap="square" lIns="0" tIns="0" rIns="0" bIns="0" rtlCol="0" anchor="ctr">
            <a:normAutofit/>
          </a:bodyPr>
          <a:lstStyle/>
          <a:p>
            <a:pPr indent="0" marL="0">
              <a:buNone/>
            </a:pPr>
            <a:r>
              <a:rPr lang="en-US" sz="1000" b="1" spc="130" kern="0" dirty="0">
                <a:solidFill>
                  <a:srgbClr val="C9DDDE"/>
                </a:solidFill>
                <a:latin typeface="Inter Display" pitchFamily="34" charset="0"/>
                <a:ea typeface="Inter Display" pitchFamily="34" charset="-122"/>
                <a:cs typeface="Inter Display" pitchFamily="34" charset="-120"/>
              </a:rPr>
              <a:t>RISE &amp; REBUILD    •    OCTOBER 17, 2026</a:t>
            </a:r>
            <a:endParaRPr lang="en-US" sz="1000" dirty="0"/>
          </a:p>
        </p:txBody>
      </p:sp>
      <p:sp>
        <p:nvSpPr>
          <p:cNvPr id="12" name="Text 10"/>
          <p:cNvSpPr/>
          <p:nvPr/>
        </p:nvSpPr>
        <p:spPr>
          <a:xfrm>
            <a:off x="10972800" y="6236208"/>
            <a:ext cx="301752" cy="201168"/>
          </a:xfrm>
          <a:prstGeom prst="rect">
            <a:avLst/>
          </a:prstGeom>
          <a:noFill/>
          <a:ln/>
        </p:spPr>
        <p:txBody>
          <a:bodyPr wrap="square" lIns="0" tIns="0" rIns="0" bIns="0" rtlCol="0" anchor="ctr">
            <a:normAutofit/>
          </a:bodyPr>
          <a:lstStyle/>
          <a:p>
            <a:pPr indent="0" marL="0">
              <a:buNone/>
            </a:pPr>
            <a:r>
              <a:rPr lang="en-US" sz="1000" b="1" dirty="0">
                <a:solidFill>
                  <a:srgbClr val="C9DDDE"/>
                </a:solidFill>
                <a:latin typeface="Inter Display" pitchFamily="34" charset="0"/>
                <a:ea typeface="Inter Display" pitchFamily="34" charset="-122"/>
                <a:cs typeface="Inter Display"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02 / ATTACHMENT</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Seen · Soothed · Safe · Secure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Four relational experiences emphasized in the attendee notes.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19</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Dr. Curt Thompson · attendee notes pp. 10–11</a:t>
            </a:r>
            <a:endParaRPr lang="en-US" sz="850" dirty="0"/>
          </a:p>
        </p:txBody>
      </p:sp>
      <p:sp>
        <p:nvSpPr>
          <p:cNvPr id="10" name="Shape 8"/>
          <p:cNvSpPr/>
          <p:nvPr/>
        </p:nvSpPr>
        <p:spPr>
          <a:xfrm>
            <a:off x="713232" y="2157984"/>
            <a:ext cx="2532888" cy="3200400"/>
          </a:xfrm>
          <a:prstGeom prst="roundRect">
            <a:avLst/>
          </a:prstGeom>
          <a:solidFill>
            <a:srgbClr val="E7F1EF"/>
          </a:solidFill>
          <a:ln w="12700">
            <a:solidFill>
              <a:srgbClr val="DCE5E2"/>
            </a:solidFill>
            <a:prstDash val="solid"/>
          </a:ln>
        </p:spPr>
      </p:sp>
      <p:sp>
        <p:nvSpPr>
          <p:cNvPr id="11" name="Shape 9"/>
          <p:cNvSpPr/>
          <p:nvPr/>
        </p:nvSpPr>
        <p:spPr>
          <a:xfrm>
            <a:off x="896112" y="2395728"/>
            <a:ext cx="402336" cy="402336"/>
          </a:xfrm>
          <a:prstGeom prst="ellipse">
            <a:avLst/>
          </a:prstGeom>
          <a:solidFill>
            <a:srgbClr val="267E88"/>
          </a:solidFill>
          <a:ln w="12700">
            <a:solidFill>
              <a:srgbClr val="267E88">
                <a:alpha val="0"/>
              </a:srgbClr>
            </a:solidFill>
            <a:prstDash val="solid"/>
          </a:ln>
        </p:spPr>
      </p:sp>
      <p:sp>
        <p:nvSpPr>
          <p:cNvPr id="12" name="Text 10"/>
          <p:cNvSpPr/>
          <p:nvPr/>
        </p:nvSpPr>
        <p:spPr>
          <a:xfrm>
            <a:off x="923544" y="3008376"/>
            <a:ext cx="2148840" cy="475488"/>
          </a:xfrm>
          <a:prstGeom prst="rect">
            <a:avLst/>
          </a:prstGeom>
          <a:noFill/>
          <a:ln/>
        </p:spPr>
        <p:txBody>
          <a:bodyPr wrap="square" lIns="0" tIns="0" rIns="0" bIns="0" rtlCol="0" anchor="ctr">
            <a:normAutofit/>
          </a:bodyPr>
          <a:lstStyle/>
          <a:p>
            <a:pPr indent="0" marL="0">
              <a:buNone/>
            </a:pPr>
            <a:r>
              <a:rPr lang="en-US" sz="1900" b="1" dirty="0">
                <a:solidFill>
                  <a:srgbClr val="173443"/>
                </a:solidFill>
                <a:latin typeface="Inter Display" pitchFamily="34" charset="0"/>
                <a:ea typeface="Inter Display" pitchFamily="34" charset="-122"/>
                <a:cs typeface="Inter Display" pitchFamily="34" charset="-120"/>
              </a:rPr>
              <a:t>SEEN</a:t>
            </a:r>
            <a:endParaRPr lang="en-US" sz="1900" dirty="0"/>
          </a:p>
        </p:txBody>
      </p:sp>
      <p:sp>
        <p:nvSpPr>
          <p:cNvPr id="13" name="Text 11"/>
          <p:cNvSpPr/>
          <p:nvPr/>
        </p:nvSpPr>
        <p:spPr>
          <a:xfrm>
            <a:off x="923544" y="3657600"/>
            <a:ext cx="2130552" cy="1207008"/>
          </a:xfrm>
          <a:prstGeom prst="rect">
            <a:avLst/>
          </a:prstGeom>
          <a:noFill/>
          <a:ln/>
        </p:spPr>
        <p:txBody>
          <a:bodyPr wrap="square" lIns="0" tIns="0" rIns="0" bIns="0" rtlCol="0" anchor="t">
            <a:normAutofit/>
          </a:bodyPr>
          <a:lstStyle/>
          <a:p>
            <a:pPr indent="0" marL="0">
              <a:buNone/>
            </a:pPr>
            <a:r>
              <a:rPr lang="en-US" sz="1600" dirty="0">
                <a:solidFill>
                  <a:srgbClr val="263E49"/>
                </a:solidFill>
                <a:latin typeface="Inter" pitchFamily="34" charset="0"/>
                <a:ea typeface="Inter" pitchFamily="34" charset="-122"/>
                <a:cs typeface="Inter" pitchFamily="34" charset="-120"/>
              </a:rPr>
              <a:t>Someone notices me and receives my experience with attention.</a:t>
            </a:r>
            <a:endParaRPr lang="en-US" sz="1600" dirty="0"/>
          </a:p>
        </p:txBody>
      </p:sp>
      <p:sp>
        <p:nvSpPr>
          <p:cNvPr id="14" name="Shape 12"/>
          <p:cNvSpPr/>
          <p:nvPr/>
        </p:nvSpPr>
        <p:spPr>
          <a:xfrm>
            <a:off x="3438144" y="2157984"/>
            <a:ext cx="2532888" cy="3200400"/>
          </a:xfrm>
          <a:prstGeom prst="roundRect">
            <a:avLst/>
          </a:prstGeom>
          <a:solidFill>
            <a:srgbClr val="FFFFFF"/>
          </a:solidFill>
          <a:ln w="12700">
            <a:solidFill>
              <a:srgbClr val="DCE5E2"/>
            </a:solidFill>
            <a:prstDash val="solid"/>
          </a:ln>
        </p:spPr>
      </p:sp>
      <p:sp>
        <p:nvSpPr>
          <p:cNvPr id="15" name="Shape 13"/>
          <p:cNvSpPr/>
          <p:nvPr/>
        </p:nvSpPr>
        <p:spPr>
          <a:xfrm>
            <a:off x="3621024" y="2395728"/>
            <a:ext cx="402336" cy="402336"/>
          </a:xfrm>
          <a:prstGeom prst="ellipse">
            <a:avLst/>
          </a:prstGeom>
          <a:solidFill>
            <a:srgbClr val="E6AF45"/>
          </a:solidFill>
          <a:ln w="12700">
            <a:solidFill>
              <a:srgbClr val="E6AF45">
                <a:alpha val="0"/>
              </a:srgbClr>
            </a:solidFill>
            <a:prstDash val="solid"/>
          </a:ln>
        </p:spPr>
      </p:sp>
      <p:sp>
        <p:nvSpPr>
          <p:cNvPr id="16" name="Text 14"/>
          <p:cNvSpPr/>
          <p:nvPr/>
        </p:nvSpPr>
        <p:spPr>
          <a:xfrm>
            <a:off x="3648456" y="3008376"/>
            <a:ext cx="2148840" cy="475488"/>
          </a:xfrm>
          <a:prstGeom prst="rect">
            <a:avLst/>
          </a:prstGeom>
          <a:noFill/>
          <a:ln/>
        </p:spPr>
        <p:txBody>
          <a:bodyPr wrap="square" lIns="0" tIns="0" rIns="0" bIns="0" rtlCol="0" anchor="ctr">
            <a:normAutofit/>
          </a:bodyPr>
          <a:lstStyle/>
          <a:p>
            <a:pPr indent="0" marL="0">
              <a:buNone/>
            </a:pPr>
            <a:r>
              <a:rPr lang="en-US" sz="1900" b="1" dirty="0">
                <a:solidFill>
                  <a:srgbClr val="173443"/>
                </a:solidFill>
                <a:latin typeface="Inter Display" pitchFamily="34" charset="0"/>
                <a:ea typeface="Inter Display" pitchFamily="34" charset="-122"/>
                <a:cs typeface="Inter Display" pitchFamily="34" charset="-120"/>
              </a:rPr>
              <a:t>SOOTHED</a:t>
            </a:r>
            <a:endParaRPr lang="en-US" sz="1900" dirty="0"/>
          </a:p>
        </p:txBody>
      </p:sp>
      <p:sp>
        <p:nvSpPr>
          <p:cNvPr id="17" name="Text 15"/>
          <p:cNvSpPr/>
          <p:nvPr/>
        </p:nvSpPr>
        <p:spPr>
          <a:xfrm>
            <a:off x="3648456" y="3657600"/>
            <a:ext cx="2130552" cy="1207008"/>
          </a:xfrm>
          <a:prstGeom prst="rect">
            <a:avLst/>
          </a:prstGeom>
          <a:noFill/>
          <a:ln/>
        </p:spPr>
        <p:txBody>
          <a:bodyPr wrap="square" lIns="0" tIns="0" rIns="0" bIns="0" rtlCol="0" anchor="t">
            <a:normAutofit/>
          </a:bodyPr>
          <a:lstStyle/>
          <a:p>
            <a:pPr indent="0" marL="0">
              <a:buNone/>
            </a:pPr>
            <a:r>
              <a:rPr lang="en-US" sz="1600" dirty="0">
                <a:solidFill>
                  <a:srgbClr val="263E49"/>
                </a:solidFill>
                <a:latin typeface="Inter" pitchFamily="34" charset="0"/>
                <a:ea typeface="Inter" pitchFamily="34" charset="-122"/>
                <a:cs typeface="Inter" pitchFamily="34" charset="-120"/>
              </a:rPr>
              <a:t>Support helps me settle when distressed.</a:t>
            </a:r>
            <a:endParaRPr lang="en-US" sz="1600" dirty="0"/>
          </a:p>
        </p:txBody>
      </p:sp>
      <p:sp>
        <p:nvSpPr>
          <p:cNvPr id="18" name="Shape 16"/>
          <p:cNvSpPr/>
          <p:nvPr/>
        </p:nvSpPr>
        <p:spPr>
          <a:xfrm>
            <a:off x="6163056" y="2157984"/>
            <a:ext cx="2532888" cy="3200400"/>
          </a:xfrm>
          <a:prstGeom prst="roundRect">
            <a:avLst/>
          </a:prstGeom>
          <a:solidFill>
            <a:srgbClr val="E7F1EF"/>
          </a:solidFill>
          <a:ln w="12700">
            <a:solidFill>
              <a:srgbClr val="DCE5E2"/>
            </a:solidFill>
            <a:prstDash val="solid"/>
          </a:ln>
        </p:spPr>
      </p:sp>
      <p:sp>
        <p:nvSpPr>
          <p:cNvPr id="19" name="Shape 17"/>
          <p:cNvSpPr/>
          <p:nvPr/>
        </p:nvSpPr>
        <p:spPr>
          <a:xfrm>
            <a:off x="6345936" y="2395728"/>
            <a:ext cx="402336" cy="402336"/>
          </a:xfrm>
          <a:prstGeom prst="ellipse">
            <a:avLst/>
          </a:prstGeom>
          <a:solidFill>
            <a:srgbClr val="CC715B"/>
          </a:solidFill>
          <a:ln w="12700">
            <a:solidFill>
              <a:srgbClr val="CC715B">
                <a:alpha val="0"/>
              </a:srgbClr>
            </a:solidFill>
            <a:prstDash val="solid"/>
          </a:ln>
        </p:spPr>
      </p:sp>
      <p:sp>
        <p:nvSpPr>
          <p:cNvPr id="20" name="Text 18"/>
          <p:cNvSpPr/>
          <p:nvPr/>
        </p:nvSpPr>
        <p:spPr>
          <a:xfrm>
            <a:off x="6373368" y="3008376"/>
            <a:ext cx="2148840" cy="475488"/>
          </a:xfrm>
          <a:prstGeom prst="rect">
            <a:avLst/>
          </a:prstGeom>
          <a:noFill/>
          <a:ln/>
        </p:spPr>
        <p:txBody>
          <a:bodyPr wrap="square" lIns="0" tIns="0" rIns="0" bIns="0" rtlCol="0" anchor="ctr">
            <a:normAutofit/>
          </a:bodyPr>
          <a:lstStyle/>
          <a:p>
            <a:pPr indent="0" marL="0">
              <a:buNone/>
            </a:pPr>
            <a:r>
              <a:rPr lang="en-US" sz="1900" b="1" dirty="0">
                <a:solidFill>
                  <a:srgbClr val="173443"/>
                </a:solidFill>
                <a:latin typeface="Inter Display" pitchFamily="34" charset="0"/>
                <a:ea typeface="Inter Display" pitchFamily="34" charset="-122"/>
                <a:cs typeface="Inter Display" pitchFamily="34" charset="-120"/>
              </a:rPr>
              <a:t>SAFE</a:t>
            </a:r>
            <a:endParaRPr lang="en-US" sz="1900" dirty="0"/>
          </a:p>
        </p:txBody>
      </p:sp>
      <p:sp>
        <p:nvSpPr>
          <p:cNvPr id="21" name="Text 19"/>
          <p:cNvSpPr/>
          <p:nvPr/>
        </p:nvSpPr>
        <p:spPr>
          <a:xfrm>
            <a:off x="6373368" y="3657600"/>
            <a:ext cx="2130552" cy="1207008"/>
          </a:xfrm>
          <a:prstGeom prst="rect">
            <a:avLst/>
          </a:prstGeom>
          <a:noFill/>
          <a:ln/>
        </p:spPr>
        <p:txBody>
          <a:bodyPr wrap="square" lIns="0" tIns="0" rIns="0" bIns="0" rtlCol="0" anchor="t">
            <a:normAutofit/>
          </a:bodyPr>
          <a:lstStyle/>
          <a:p>
            <a:pPr indent="0" marL="0">
              <a:buNone/>
            </a:pPr>
            <a:r>
              <a:rPr lang="en-US" sz="1600" dirty="0">
                <a:solidFill>
                  <a:srgbClr val="263E49"/>
                </a:solidFill>
                <a:latin typeface="Inter" pitchFamily="34" charset="0"/>
                <a:ea typeface="Inter" pitchFamily="34" charset="-122"/>
                <a:cs typeface="Inter" pitchFamily="34" charset="-120"/>
              </a:rPr>
              <a:t>Protection, predictability, and honest limits are present.</a:t>
            </a:r>
            <a:endParaRPr lang="en-US" sz="1600" dirty="0"/>
          </a:p>
        </p:txBody>
      </p:sp>
      <p:sp>
        <p:nvSpPr>
          <p:cNvPr id="22" name="Shape 20"/>
          <p:cNvSpPr/>
          <p:nvPr/>
        </p:nvSpPr>
        <p:spPr>
          <a:xfrm>
            <a:off x="8887968" y="2157984"/>
            <a:ext cx="2532888" cy="3200400"/>
          </a:xfrm>
          <a:prstGeom prst="roundRect">
            <a:avLst/>
          </a:prstGeom>
          <a:solidFill>
            <a:srgbClr val="FFFFFF"/>
          </a:solidFill>
          <a:ln w="12700">
            <a:solidFill>
              <a:srgbClr val="DCE5E2"/>
            </a:solidFill>
            <a:prstDash val="solid"/>
          </a:ln>
        </p:spPr>
      </p:sp>
      <p:sp>
        <p:nvSpPr>
          <p:cNvPr id="23" name="Shape 21"/>
          <p:cNvSpPr/>
          <p:nvPr/>
        </p:nvSpPr>
        <p:spPr>
          <a:xfrm>
            <a:off x="9070848" y="2395728"/>
            <a:ext cx="402336" cy="402336"/>
          </a:xfrm>
          <a:prstGeom prst="ellipse">
            <a:avLst/>
          </a:prstGeom>
          <a:solidFill>
            <a:srgbClr val="267E88"/>
          </a:solidFill>
          <a:ln w="12700">
            <a:solidFill>
              <a:srgbClr val="267E88">
                <a:alpha val="0"/>
              </a:srgbClr>
            </a:solidFill>
            <a:prstDash val="solid"/>
          </a:ln>
        </p:spPr>
      </p:sp>
      <p:sp>
        <p:nvSpPr>
          <p:cNvPr id="24" name="Text 22"/>
          <p:cNvSpPr/>
          <p:nvPr/>
        </p:nvSpPr>
        <p:spPr>
          <a:xfrm>
            <a:off x="9098280" y="3008376"/>
            <a:ext cx="2148840" cy="475488"/>
          </a:xfrm>
          <a:prstGeom prst="rect">
            <a:avLst/>
          </a:prstGeom>
          <a:noFill/>
          <a:ln/>
        </p:spPr>
        <p:txBody>
          <a:bodyPr wrap="square" lIns="0" tIns="0" rIns="0" bIns="0" rtlCol="0" anchor="ctr">
            <a:normAutofit/>
          </a:bodyPr>
          <a:lstStyle/>
          <a:p>
            <a:pPr indent="0" marL="0">
              <a:buNone/>
            </a:pPr>
            <a:r>
              <a:rPr lang="en-US" sz="1900" b="1" dirty="0">
                <a:solidFill>
                  <a:srgbClr val="173443"/>
                </a:solidFill>
                <a:latin typeface="Inter Display" pitchFamily="34" charset="0"/>
                <a:ea typeface="Inter Display" pitchFamily="34" charset="-122"/>
                <a:cs typeface="Inter Display" pitchFamily="34" charset="-120"/>
              </a:rPr>
              <a:t>SECURE</a:t>
            </a:r>
            <a:endParaRPr lang="en-US" sz="1900" dirty="0"/>
          </a:p>
        </p:txBody>
      </p:sp>
      <p:sp>
        <p:nvSpPr>
          <p:cNvPr id="25" name="Text 23"/>
          <p:cNvSpPr/>
          <p:nvPr/>
        </p:nvSpPr>
        <p:spPr>
          <a:xfrm>
            <a:off x="9098280" y="3657600"/>
            <a:ext cx="2130552" cy="1207008"/>
          </a:xfrm>
          <a:prstGeom prst="rect">
            <a:avLst/>
          </a:prstGeom>
          <a:noFill/>
          <a:ln/>
        </p:spPr>
        <p:txBody>
          <a:bodyPr wrap="square" lIns="0" tIns="0" rIns="0" bIns="0" rtlCol="0" anchor="t">
            <a:normAutofit/>
          </a:bodyPr>
          <a:lstStyle/>
          <a:p>
            <a:pPr indent="0" marL="0">
              <a:buNone/>
            </a:pPr>
            <a:r>
              <a:rPr lang="en-US" sz="1600" dirty="0">
                <a:solidFill>
                  <a:srgbClr val="263E49"/>
                </a:solidFill>
                <a:latin typeface="Inter" pitchFamily="34" charset="0"/>
                <a:ea typeface="Inter" pitchFamily="34" charset="-122"/>
                <a:cs typeface="Inter" pitchFamily="34" charset="-120"/>
              </a:rPr>
              <a:t>I increasingly trust that connection can survive ordinary strain.</a:t>
            </a:r>
            <a:endParaRPr lang="en-US" sz="1600" dirty="0"/>
          </a:p>
        </p:txBody>
      </p:sp>
      <p:sp>
        <p:nvSpPr>
          <p:cNvPr id="26" name="Shape 24"/>
          <p:cNvSpPr/>
          <p:nvPr/>
        </p:nvSpPr>
        <p:spPr>
          <a:xfrm>
            <a:off x="713232" y="5632704"/>
            <a:ext cx="10771632" cy="502920"/>
          </a:xfrm>
          <a:prstGeom prst="roundRect">
            <a:avLst/>
          </a:prstGeom>
          <a:solidFill>
            <a:srgbClr val="E7F1EF"/>
          </a:solidFill>
          <a:ln w="12700">
            <a:solidFill>
              <a:srgbClr val="E7F1EF"/>
            </a:solidFill>
            <a:prstDash val="solid"/>
          </a:ln>
        </p:spPr>
      </p:sp>
      <p:sp>
        <p:nvSpPr>
          <p:cNvPr id="27" name="Text 25"/>
          <p:cNvSpPr/>
          <p:nvPr/>
        </p:nvSpPr>
        <p:spPr>
          <a:xfrm>
            <a:off x="941832" y="5705856"/>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Attachment grows through repeated interactions, not a single dramatic reassurance.</a:t>
            </a:r>
            <a:endParaRPr lang="en-US" sz="154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02 / ATTACHMENT</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Earned security is an evolving capacity</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Earlier experiences matter, but they need not determine every future relationship.</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20</a:t>
            </a:r>
            <a:endParaRPr lang="en-US" sz="1000" dirty="0"/>
          </a:p>
        </p:txBody>
      </p:sp>
      <p:sp>
        <p:nvSpPr>
          <p:cNvPr id="9" name="Shape 7"/>
          <p:cNvSpPr/>
          <p:nvPr/>
        </p:nvSpPr>
        <p:spPr>
          <a:xfrm>
            <a:off x="713232" y="2212848"/>
            <a:ext cx="3465576" cy="3246120"/>
          </a:xfrm>
          <a:prstGeom prst="roundRect">
            <a:avLst/>
          </a:prstGeom>
          <a:solidFill>
            <a:srgbClr val="FFFFFF"/>
          </a:solidFill>
          <a:ln w="12700">
            <a:solidFill>
              <a:srgbClr val="DCE5E2"/>
            </a:solidFill>
            <a:prstDash val="solid"/>
          </a:ln>
        </p:spPr>
      </p:sp>
      <p:sp>
        <p:nvSpPr>
          <p:cNvPr id="10" name="Shape 8"/>
          <p:cNvSpPr/>
          <p:nvPr/>
        </p:nvSpPr>
        <p:spPr>
          <a:xfrm>
            <a:off x="713232" y="2212848"/>
            <a:ext cx="59436" cy="3246120"/>
          </a:xfrm>
          <a:prstGeom prst="rect">
            <a:avLst/>
          </a:prstGeom>
          <a:solidFill>
            <a:srgbClr val="267E88"/>
          </a:solidFill>
          <a:ln w="12700">
            <a:solidFill>
              <a:srgbClr val="267E88">
                <a:alpha val="0"/>
              </a:srgbClr>
            </a:solidFill>
            <a:prstDash val="solid"/>
          </a:ln>
        </p:spPr>
      </p:sp>
      <p:sp>
        <p:nvSpPr>
          <p:cNvPr id="11" name="Text 9"/>
          <p:cNvSpPr/>
          <p:nvPr/>
        </p:nvSpPr>
        <p:spPr>
          <a:xfrm>
            <a:off x="914400"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PAST PATTERNS</a:t>
            </a:r>
            <a:endParaRPr lang="en-US" sz="1750" dirty="0"/>
          </a:p>
        </p:txBody>
      </p:sp>
      <p:sp>
        <p:nvSpPr>
          <p:cNvPr id="12" name="Text 10"/>
          <p:cNvSpPr/>
          <p:nvPr/>
        </p:nvSpPr>
        <p:spPr>
          <a:xfrm>
            <a:off x="914400"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Unpredictability, absence, or repeated hurt can teach vigilance or withdrawal.</a:t>
            </a:r>
            <a:endParaRPr lang="en-US" sz="1530" dirty="0"/>
          </a:p>
        </p:txBody>
      </p:sp>
      <p:sp>
        <p:nvSpPr>
          <p:cNvPr id="13" name="Shape 11"/>
          <p:cNvSpPr/>
          <p:nvPr/>
        </p:nvSpPr>
        <p:spPr>
          <a:xfrm>
            <a:off x="4352544" y="2212848"/>
            <a:ext cx="3465576" cy="3246120"/>
          </a:xfrm>
          <a:prstGeom prst="roundRect">
            <a:avLst/>
          </a:prstGeom>
          <a:solidFill>
            <a:srgbClr val="FFFFFF"/>
          </a:solidFill>
          <a:ln w="12700">
            <a:solidFill>
              <a:srgbClr val="DCE5E2"/>
            </a:solidFill>
            <a:prstDash val="solid"/>
          </a:ln>
        </p:spPr>
      </p:sp>
      <p:sp>
        <p:nvSpPr>
          <p:cNvPr id="14" name="Shape 12"/>
          <p:cNvSpPr/>
          <p:nvPr/>
        </p:nvSpPr>
        <p:spPr>
          <a:xfrm>
            <a:off x="4352544" y="2212848"/>
            <a:ext cx="59436" cy="3246120"/>
          </a:xfrm>
          <a:prstGeom prst="rect">
            <a:avLst/>
          </a:prstGeom>
          <a:solidFill>
            <a:srgbClr val="E6AF45"/>
          </a:solidFill>
          <a:ln w="12700">
            <a:solidFill>
              <a:srgbClr val="E6AF45">
                <a:alpha val="0"/>
              </a:srgbClr>
            </a:solidFill>
            <a:prstDash val="solid"/>
          </a:ln>
        </p:spPr>
      </p:sp>
      <p:sp>
        <p:nvSpPr>
          <p:cNvPr id="15" name="Text 13"/>
          <p:cNvSpPr/>
          <p:nvPr/>
        </p:nvSpPr>
        <p:spPr>
          <a:xfrm>
            <a:off x="4553712"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NEW EXPERIENCES</a:t>
            </a:r>
            <a:endParaRPr lang="en-US" sz="1750" dirty="0"/>
          </a:p>
        </p:txBody>
      </p:sp>
      <p:sp>
        <p:nvSpPr>
          <p:cNvPr id="16" name="Text 14"/>
          <p:cNvSpPr/>
          <p:nvPr/>
        </p:nvSpPr>
        <p:spPr>
          <a:xfrm>
            <a:off x="4553712"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Consistent care, honest limits, and repair provide additional information about relationships.</a:t>
            </a:r>
            <a:endParaRPr lang="en-US" sz="1530" dirty="0"/>
          </a:p>
        </p:txBody>
      </p:sp>
      <p:sp>
        <p:nvSpPr>
          <p:cNvPr id="17" name="Shape 15"/>
          <p:cNvSpPr/>
          <p:nvPr/>
        </p:nvSpPr>
        <p:spPr>
          <a:xfrm>
            <a:off x="7991856" y="2212848"/>
            <a:ext cx="3465576" cy="3246120"/>
          </a:xfrm>
          <a:prstGeom prst="roundRect">
            <a:avLst/>
          </a:prstGeom>
          <a:solidFill>
            <a:srgbClr val="FFFFFF"/>
          </a:solidFill>
          <a:ln w="12700">
            <a:solidFill>
              <a:srgbClr val="DCE5E2"/>
            </a:solidFill>
            <a:prstDash val="solid"/>
          </a:ln>
        </p:spPr>
      </p:sp>
      <p:sp>
        <p:nvSpPr>
          <p:cNvPr id="18" name="Shape 16"/>
          <p:cNvSpPr/>
          <p:nvPr/>
        </p:nvSpPr>
        <p:spPr>
          <a:xfrm>
            <a:off x="7991856" y="2212848"/>
            <a:ext cx="59436" cy="3246120"/>
          </a:xfrm>
          <a:prstGeom prst="rect">
            <a:avLst/>
          </a:prstGeom>
          <a:solidFill>
            <a:srgbClr val="CC715B"/>
          </a:solidFill>
          <a:ln w="12700">
            <a:solidFill>
              <a:srgbClr val="CC715B">
                <a:alpha val="0"/>
              </a:srgbClr>
            </a:solidFill>
            <a:prstDash val="solid"/>
          </a:ln>
        </p:spPr>
      </p:sp>
      <p:sp>
        <p:nvSpPr>
          <p:cNvPr id="19" name="Text 17"/>
          <p:cNvSpPr/>
          <p:nvPr/>
        </p:nvSpPr>
        <p:spPr>
          <a:xfrm>
            <a:off x="8193024"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GROWING CAPACITY</a:t>
            </a:r>
            <a:endParaRPr lang="en-US" sz="1750" dirty="0"/>
          </a:p>
        </p:txBody>
      </p:sp>
      <p:sp>
        <p:nvSpPr>
          <p:cNvPr id="20" name="Text 18"/>
          <p:cNvSpPr/>
          <p:nvPr/>
        </p:nvSpPr>
        <p:spPr>
          <a:xfrm>
            <a:off x="8193024"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Over time, a person may become better able to remain connected, take appropriate risks, and recover from rupture.</a:t>
            </a:r>
            <a:endParaRPr lang="en-US" sz="1530" dirty="0"/>
          </a:p>
        </p:txBody>
      </p:sp>
      <p:sp>
        <p:nvSpPr>
          <p:cNvPr id="21" name="Shape 19"/>
          <p:cNvSpPr/>
          <p:nvPr/>
        </p:nvSpPr>
        <p:spPr>
          <a:xfrm>
            <a:off x="713232" y="5596128"/>
            <a:ext cx="10771632" cy="502920"/>
          </a:xfrm>
          <a:prstGeom prst="roundRect">
            <a:avLst/>
          </a:prstGeom>
          <a:solidFill>
            <a:srgbClr val="E7F1EF"/>
          </a:solidFill>
          <a:ln w="12700">
            <a:solidFill>
              <a:srgbClr val="E7F1EF"/>
            </a:solidFill>
            <a:prstDash val="solid"/>
          </a:ln>
        </p:spPr>
      </p:sp>
      <p:sp>
        <p:nvSpPr>
          <p:cNvPr id="22" name="Text 20"/>
          <p:cNvSpPr/>
          <p:nvPr/>
        </p:nvSpPr>
        <p:spPr>
          <a:xfrm>
            <a:off x="941832" y="5669280"/>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“Earned” refers to changes developed through experience—not a status another person owes us.</a:t>
            </a:r>
            <a:endParaRPr lang="en-US" sz="154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02 / RELATIONSHIPS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Rupture is a break in connection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Not every rupture is abuse, and not every rupture has the same consequences.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21</a:t>
            </a:r>
            <a:endParaRPr lang="en-US" sz="1000" dirty="0"/>
          </a:p>
        </p:txBody>
      </p:sp>
      <p:sp>
        <p:nvSpPr>
          <p:cNvPr id="9" name="Shape 7"/>
          <p:cNvSpPr/>
          <p:nvPr/>
        </p:nvSpPr>
        <p:spPr>
          <a:xfrm>
            <a:off x="722376" y="2075688"/>
            <a:ext cx="5202936" cy="1463040"/>
          </a:xfrm>
          <a:prstGeom prst="roundRect">
            <a:avLst/>
          </a:prstGeom>
          <a:solidFill>
            <a:srgbClr val="FFFFFF"/>
          </a:solidFill>
          <a:ln w="12700">
            <a:solidFill>
              <a:srgbClr val="DCE5E2"/>
            </a:solidFill>
            <a:prstDash val="solid"/>
          </a:ln>
        </p:spPr>
      </p:sp>
      <p:sp>
        <p:nvSpPr>
          <p:cNvPr id="10" name="Shape 8"/>
          <p:cNvSpPr/>
          <p:nvPr/>
        </p:nvSpPr>
        <p:spPr>
          <a:xfrm>
            <a:off x="914400" y="2276856"/>
            <a:ext cx="164592" cy="164592"/>
          </a:xfrm>
          <a:prstGeom prst="ellipse">
            <a:avLst/>
          </a:prstGeom>
          <a:solidFill>
            <a:srgbClr val="267E88"/>
          </a:solidFill>
          <a:ln w="12700">
            <a:solidFill>
              <a:srgbClr val="267E88">
                <a:alpha val="0"/>
              </a:srgbClr>
            </a:solidFill>
            <a:prstDash val="solid"/>
          </a:ln>
        </p:spPr>
      </p:sp>
      <p:sp>
        <p:nvSpPr>
          <p:cNvPr id="11" name="Text 9"/>
          <p:cNvSpPr/>
          <p:nvPr/>
        </p:nvSpPr>
        <p:spPr>
          <a:xfrm>
            <a:off x="1197864" y="2194560"/>
            <a:ext cx="4562856"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MISATTUNEMENT</a:t>
            </a:r>
            <a:endParaRPr lang="en-US" sz="1630" dirty="0"/>
          </a:p>
        </p:txBody>
      </p:sp>
      <p:sp>
        <p:nvSpPr>
          <p:cNvPr id="12" name="Text 10"/>
          <p:cNvSpPr/>
          <p:nvPr/>
        </p:nvSpPr>
        <p:spPr>
          <a:xfrm>
            <a:off x="932688" y="2706624"/>
            <a:ext cx="4782312" cy="722376"/>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Someone misses a need, cue, or emotional bid.</a:t>
            </a:r>
            <a:endParaRPr lang="en-US" sz="1450" dirty="0"/>
          </a:p>
        </p:txBody>
      </p:sp>
      <p:sp>
        <p:nvSpPr>
          <p:cNvPr id="13" name="Shape 11"/>
          <p:cNvSpPr/>
          <p:nvPr/>
        </p:nvSpPr>
        <p:spPr>
          <a:xfrm>
            <a:off x="6126480" y="2075688"/>
            <a:ext cx="5202936" cy="1463040"/>
          </a:xfrm>
          <a:prstGeom prst="roundRect">
            <a:avLst/>
          </a:prstGeom>
          <a:solidFill>
            <a:srgbClr val="FFFFFF"/>
          </a:solidFill>
          <a:ln w="12700">
            <a:solidFill>
              <a:srgbClr val="DCE5E2"/>
            </a:solidFill>
            <a:prstDash val="solid"/>
          </a:ln>
        </p:spPr>
      </p:sp>
      <p:sp>
        <p:nvSpPr>
          <p:cNvPr id="14" name="Shape 12"/>
          <p:cNvSpPr/>
          <p:nvPr/>
        </p:nvSpPr>
        <p:spPr>
          <a:xfrm>
            <a:off x="6318504" y="2276856"/>
            <a:ext cx="164592" cy="164592"/>
          </a:xfrm>
          <a:prstGeom prst="ellipse">
            <a:avLst/>
          </a:prstGeom>
          <a:solidFill>
            <a:srgbClr val="E6AF45"/>
          </a:solidFill>
          <a:ln w="12700">
            <a:solidFill>
              <a:srgbClr val="E6AF45">
                <a:alpha val="0"/>
              </a:srgbClr>
            </a:solidFill>
            <a:prstDash val="solid"/>
          </a:ln>
        </p:spPr>
      </p:sp>
      <p:sp>
        <p:nvSpPr>
          <p:cNvPr id="15" name="Text 13"/>
          <p:cNvSpPr/>
          <p:nvPr/>
        </p:nvSpPr>
        <p:spPr>
          <a:xfrm>
            <a:off x="6601968" y="2194560"/>
            <a:ext cx="4562856"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BROKEN AGREEMENT</a:t>
            </a:r>
            <a:endParaRPr lang="en-US" sz="1630" dirty="0"/>
          </a:p>
        </p:txBody>
      </p:sp>
      <p:sp>
        <p:nvSpPr>
          <p:cNvPr id="16" name="Text 14"/>
          <p:cNvSpPr/>
          <p:nvPr/>
        </p:nvSpPr>
        <p:spPr>
          <a:xfrm>
            <a:off x="6336792" y="2706624"/>
            <a:ext cx="4782312" cy="722376"/>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An expectation is violated or a commitment is not kept.</a:t>
            </a:r>
            <a:endParaRPr lang="en-US" sz="1450" dirty="0"/>
          </a:p>
        </p:txBody>
      </p:sp>
      <p:sp>
        <p:nvSpPr>
          <p:cNvPr id="17" name="Shape 15"/>
          <p:cNvSpPr/>
          <p:nvPr/>
        </p:nvSpPr>
        <p:spPr>
          <a:xfrm>
            <a:off x="722376" y="3749040"/>
            <a:ext cx="5202936" cy="1463040"/>
          </a:xfrm>
          <a:prstGeom prst="roundRect">
            <a:avLst/>
          </a:prstGeom>
          <a:solidFill>
            <a:srgbClr val="FFFFFF"/>
          </a:solidFill>
          <a:ln w="12700">
            <a:solidFill>
              <a:srgbClr val="DCE5E2"/>
            </a:solidFill>
            <a:prstDash val="solid"/>
          </a:ln>
        </p:spPr>
      </p:sp>
      <p:sp>
        <p:nvSpPr>
          <p:cNvPr id="18" name="Shape 16"/>
          <p:cNvSpPr/>
          <p:nvPr/>
        </p:nvSpPr>
        <p:spPr>
          <a:xfrm>
            <a:off x="914400" y="3950208"/>
            <a:ext cx="164592" cy="164592"/>
          </a:xfrm>
          <a:prstGeom prst="ellipse">
            <a:avLst/>
          </a:prstGeom>
          <a:solidFill>
            <a:srgbClr val="CC715B"/>
          </a:solidFill>
          <a:ln w="12700">
            <a:solidFill>
              <a:srgbClr val="CC715B">
                <a:alpha val="0"/>
              </a:srgbClr>
            </a:solidFill>
            <a:prstDash val="solid"/>
          </a:ln>
        </p:spPr>
      </p:sp>
      <p:sp>
        <p:nvSpPr>
          <p:cNvPr id="19" name="Text 17"/>
          <p:cNvSpPr/>
          <p:nvPr/>
        </p:nvSpPr>
        <p:spPr>
          <a:xfrm>
            <a:off x="1197864" y="3867912"/>
            <a:ext cx="4562856"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DEFENSIVENESS</a:t>
            </a:r>
            <a:endParaRPr lang="en-US" sz="1630" dirty="0"/>
          </a:p>
        </p:txBody>
      </p:sp>
      <p:sp>
        <p:nvSpPr>
          <p:cNvPr id="20" name="Text 18"/>
          <p:cNvSpPr/>
          <p:nvPr/>
        </p:nvSpPr>
        <p:spPr>
          <a:xfrm>
            <a:off x="932688" y="4379976"/>
            <a:ext cx="4782312" cy="722376"/>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A conversation becomes about winning rather than understanding.</a:t>
            </a:r>
            <a:endParaRPr lang="en-US" sz="1450" dirty="0"/>
          </a:p>
        </p:txBody>
      </p:sp>
      <p:sp>
        <p:nvSpPr>
          <p:cNvPr id="21" name="Shape 19"/>
          <p:cNvSpPr/>
          <p:nvPr/>
        </p:nvSpPr>
        <p:spPr>
          <a:xfrm>
            <a:off x="6126480" y="3749040"/>
            <a:ext cx="5202936" cy="1463040"/>
          </a:xfrm>
          <a:prstGeom prst="roundRect">
            <a:avLst/>
          </a:prstGeom>
          <a:solidFill>
            <a:srgbClr val="FFFFFF"/>
          </a:solidFill>
          <a:ln w="12700">
            <a:solidFill>
              <a:srgbClr val="DCE5E2"/>
            </a:solidFill>
            <a:prstDash val="solid"/>
          </a:ln>
        </p:spPr>
      </p:sp>
      <p:sp>
        <p:nvSpPr>
          <p:cNvPr id="22" name="Shape 20"/>
          <p:cNvSpPr/>
          <p:nvPr/>
        </p:nvSpPr>
        <p:spPr>
          <a:xfrm>
            <a:off x="6318504" y="3950208"/>
            <a:ext cx="164592" cy="164592"/>
          </a:xfrm>
          <a:prstGeom prst="ellipse">
            <a:avLst/>
          </a:prstGeom>
          <a:solidFill>
            <a:srgbClr val="CC715B"/>
          </a:solidFill>
          <a:ln w="12700">
            <a:solidFill>
              <a:srgbClr val="CC715B">
                <a:alpha val="0"/>
              </a:srgbClr>
            </a:solidFill>
            <a:prstDash val="solid"/>
          </a:ln>
        </p:spPr>
      </p:sp>
      <p:sp>
        <p:nvSpPr>
          <p:cNvPr id="23" name="Text 21"/>
          <p:cNvSpPr/>
          <p:nvPr/>
        </p:nvSpPr>
        <p:spPr>
          <a:xfrm>
            <a:off x="6601968" y="3867912"/>
            <a:ext cx="4562856"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BETRAYAL OR HARM</a:t>
            </a:r>
            <a:endParaRPr lang="en-US" sz="1630" dirty="0"/>
          </a:p>
        </p:txBody>
      </p:sp>
      <p:sp>
        <p:nvSpPr>
          <p:cNvPr id="24" name="Text 22"/>
          <p:cNvSpPr/>
          <p:nvPr/>
        </p:nvSpPr>
        <p:spPr>
          <a:xfrm>
            <a:off x="6336792" y="4379976"/>
            <a:ext cx="4782312" cy="722376"/>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Trust is damaged by deception, coercion, or a serious violation.</a:t>
            </a:r>
            <a:endParaRPr lang="en-US" sz="1450" dirty="0"/>
          </a:p>
        </p:txBody>
      </p:sp>
      <p:sp>
        <p:nvSpPr>
          <p:cNvPr id="25" name="Shape 23"/>
          <p:cNvSpPr/>
          <p:nvPr/>
        </p:nvSpPr>
        <p:spPr>
          <a:xfrm>
            <a:off x="713232" y="5596128"/>
            <a:ext cx="10771632" cy="502920"/>
          </a:xfrm>
          <a:prstGeom prst="roundRect">
            <a:avLst/>
          </a:prstGeom>
          <a:solidFill>
            <a:srgbClr val="E7F1EF"/>
          </a:solidFill>
          <a:ln w="12700">
            <a:solidFill>
              <a:srgbClr val="E7F1EF"/>
            </a:solidFill>
            <a:prstDash val="solid"/>
          </a:ln>
        </p:spPr>
      </p:sp>
      <p:sp>
        <p:nvSpPr>
          <p:cNvPr id="26" name="Text 24"/>
          <p:cNvSpPr/>
          <p:nvPr/>
        </p:nvSpPr>
        <p:spPr>
          <a:xfrm>
            <a:off x="941832" y="5669280"/>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Repair must match the seriousness of the harm; a kind conversation cannot replace real accountability.</a:t>
            </a:r>
            <a:endParaRPr lang="en-US" sz="154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02 / REPAIR</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A rupture can become a turning point</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 pattern of accountable repair may teach that truth and relationship can coexist.</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22</a:t>
            </a:r>
            <a:endParaRPr lang="en-US" sz="1000" dirty="0"/>
          </a:p>
        </p:txBody>
      </p:sp>
      <p:sp>
        <p:nvSpPr>
          <p:cNvPr id="9" name="Shape 7"/>
          <p:cNvSpPr/>
          <p:nvPr/>
        </p:nvSpPr>
        <p:spPr>
          <a:xfrm>
            <a:off x="740664" y="2423160"/>
            <a:ext cx="2002536" cy="2185416"/>
          </a:xfrm>
          <a:prstGeom prst="roundRect">
            <a:avLst/>
          </a:prstGeom>
          <a:solidFill>
            <a:srgbClr val="E7F1EF"/>
          </a:solidFill>
          <a:ln w="12700">
            <a:solidFill>
              <a:srgbClr val="DCE5E2"/>
            </a:solidFill>
            <a:prstDash val="solid"/>
          </a:ln>
        </p:spPr>
      </p:sp>
      <p:sp>
        <p:nvSpPr>
          <p:cNvPr id="10" name="Text 8"/>
          <p:cNvSpPr/>
          <p:nvPr/>
        </p:nvSpPr>
        <p:spPr>
          <a:xfrm>
            <a:off x="896112" y="2642616"/>
            <a:ext cx="1554480" cy="429768"/>
          </a:xfrm>
          <a:prstGeom prst="rect">
            <a:avLst/>
          </a:prstGeom>
          <a:noFill/>
          <a:ln/>
        </p:spPr>
        <p:txBody>
          <a:bodyPr wrap="square" lIns="0" tIns="0" rIns="0" bIns="0" rtlCol="0" anchor="ctr">
            <a:normAutofit/>
          </a:bodyPr>
          <a:lstStyle/>
          <a:p>
            <a:pPr indent="0" marL="0">
              <a:buNone/>
            </a:pPr>
            <a:r>
              <a:rPr lang="en-US" sz="2400" b="1" dirty="0">
                <a:solidFill>
                  <a:srgbClr val="267E88"/>
                </a:solidFill>
                <a:latin typeface="Inter Display" pitchFamily="34" charset="0"/>
                <a:ea typeface="Inter Display" pitchFamily="34" charset="-122"/>
                <a:cs typeface="Inter Display" pitchFamily="34" charset="-120"/>
              </a:rPr>
              <a:t>1</a:t>
            </a:r>
            <a:endParaRPr lang="en-US" sz="2400" dirty="0"/>
          </a:p>
        </p:txBody>
      </p:sp>
      <p:sp>
        <p:nvSpPr>
          <p:cNvPr id="11" name="Text 9"/>
          <p:cNvSpPr/>
          <p:nvPr/>
        </p:nvSpPr>
        <p:spPr>
          <a:xfrm>
            <a:off x="896112" y="3255264"/>
            <a:ext cx="1673352" cy="338328"/>
          </a:xfrm>
          <a:prstGeom prst="rect">
            <a:avLst/>
          </a:prstGeom>
          <a:noFill/>
          <a:ln/>
        </p:spPr>
        <p:txBody>
          <a:bodyPr wrap="square" lIns="0" tIns="0" rIns="0" bIns="0" rtlCol="0" anchor="ctr">
            <a:normAutofit/>
          </a:bodyPr>
          <a:lstStyle/>
          <a:p>
            <a:pPr indent="0" marL="0">
              <a:buNone/>
            </a:pPr>
            <a:r>
              <a:rPr lang="en-US" sz="1640" b="1" dirty="0">
                <a:solidFill>
                  <a:srgbClr val="173443"/>
                </a:solidFill>
                <a:latin typeface="Inter Display" pitchFamily="34" charset="0"/>
                <a:ea typeface="Inter Display" pitchFamily="34" charset="-122"/>
                <a:cs typeface="Inter Display" pitchFamily="34" charset="-120"/>
              </a:rPr>
              <a:t>DISCONNECT</a:t>
            </a:r>
            <a:endParaRPr lang="en-US" sz="1640" dirty="0"/>
          </a:p>
        </p:txBody>
      </p:sp>
      <p:sp>
        <p:nvSpPr>
          <p:cNvPr id="12" name="Text 10"/>
          <p:cNvSpPr/>
          <p:nvPr/>
        </p:nvSpPr>
        <p:spPr>
          <a:xfrm>
            <a:off x="896112" y="3703320"/>
            <a:ext cx="1673352" cy="566928"/>
          </a:xfrm>
          <a:prstGeom prst="rect">
            <a:avLst/>
          </a:prstGeom>
          <a:noFill/>
          <a:ln/>
        </p:spPr>
        <p:txBody>
          <a:bodyPr wrap="square" lIns="0" tIns="0" rIns="0" bIns="0" rtlCol="0" anchor="ctr">
            <a:normAutofit/>
          </a:bodyPr>
          <a:lstStyle/>
          <a:p>
            <a:pPr indent="0" marL="0">
              <a:buNone/>
            </a:pPr>
            <a:r>
              <a:rPr lang="en-US" sz="1470" dirty="0">
                <a:solidFill>
                  <a:srgbClr val="263E49"/>
                </a:solidFill>
                <a:latin typeface="Inter" pitchFamily="34" charset="0"/>
                <a:ea typeface="Inter" pitchFamily="34" charset="-122"/>
                <a:cs typeface="Inter" pitchFamily="34" charset="-120"/>
              </a:rPr>
              <a:t>A rupture occurs.</a:t>
            </a:r>
            <a:endParaRPr lang="en-US" sz="1470" dirty="0"/>
          </a:p>
        </p:txBody>
      </p:sp>
      <p:sp>
        <p:nvSpPr>
          <p:cNvPr id="13" name="Text 11"/>
          <p:cNvSpPr/>
          <p:nvPr/>
        </p:nvSpPr>
        <p:spPr>
          <a:xfrm>
            <a:off x="2734056" y="3163824"/>
            <a:ext cx="237744" cy="365760"/>
          </a:xfrm>
          <a:prstGeom prst="rect">
            <a:avLst/>
          </a:prstGeom>
          <a:noFill/>
          <a:ln/>
        </p:spPr>
        <p:txBody>
          <a:bodyPr wrap="square" lIns="0" tIns="0" rIns="0" bIns="0" rtlCol="0" anchor="ctr">
            <a:normAutofit/>
          </a:bodyPr>
          <a:lstStyle/>
          <a:p>
            <a:pPr indent="0" marL="0">
              <a:buNone/>
            </a:pPr>
            <a:r>
              <a:rPr lang="en-US" sz="1800" b="1" dirty="0">
                <a:solidFill>
                  <a:srgbClr val="CC715B"/>
                </a:solidFill>
                <a:latin typeface="Inter Display" pitchFamily="34" charset="0"/>
                <a:ea typeface="Inter Display" pitchFamily="34" charset="-122"/>
                <a:cs typeface="Inter Display" pitchFamily="34" charset="-120"/>
              </a:rPr>
              <a:t>→</a:t>
            </a:r>
            <a:endParaRPr lang="en-US" sz="1800" dirty="0"/>
          </a:p>
        </p:txBody>
      </p:sp>
      <p:sp>
        <p:nvSpPr>
          <p:cNvPr id="14" name="Shape 12"/>
          <p:cNvSpPr/>
          <p:nvPr/>
        </p:nvSpPr>
        <p:spPr>
          <a:xfrm>
            <a:off x="2916936" y="2423160"/>
            <a:ext cx="2002536" cy="2185416"/>
          </a:xfrm>
          <a:prstGeom prst="roundRect">
            <a:avLst/>
          </a:prstGeom>
          <a:solidFill>
            <a:srgbClr val="FFFFFF"/>
          </a:solidFill>
          <a:ln w="12700">
            <a:solidFill>
              <a:srgbClr val="DCE5E2"/>
            </a:solidFill>
            <a:prstDash val="solid"/>
          </a:ln>
        </p:spPr>
      </p:sp>
      <p:sp>
        <p:nvSpPr>
          <p:cNvPr id="15" name="Text 13"/>
          <p:cNvSpPr/>
          <p:nvPr/>
        </p:nvSpPr>
        <p:spPr>
          <a:xfrm>
            <a:off x="3072384" y="2642616"/>
            <a:ext cx="1554480" cy="429768"/>
          </a:xfrm>
          <a:prstGeom prst="rect">
            <a:avLst/>
          </a:prstGeom>
          <a:noFill/>
          <a:ln/>
        </p:spPr>
        <p:txBody>
          <a:bodyPr wrap="square" lIns="0" tIns="0" rIns="0" bIns="0" rtlCol="0" anchor="ctr">
            <a:normAutofit/>
          </a:bodyPr>
          <a:lstStyle/>
          <a:p>
            <a:pPr indent="0" marL="0">
              <a:buNone/>
            </a:pPr>
            <a:r>
              <a:rPr lang="en-US" sz="2400" b="1" dirty="0">
                <a:solidFill>
                  <a:srgbClr val="267E88"/>
                </a:solidFill>
                <a:latin typeface="Inter Display" pitchFamily="34" charset="0"/>
                <a:ea typeface="Inter Display" pitchFamily="34" charset="-122"/>
                <a:cs typeface="Inter Display" pitchFamily="34" charset="-120"/>
              </a:rPr>
              <a:t>2</a:t>
            </a:r>
            <a:endParaRPr lang="en-US" sz="2400" dirty="0"/>
          </a:p>
        </p:txBody>
      </p:sp>
      <p:sp>
        <p:nvSpPr>
          <p:cNvPr id="16" name="Text 14"/>
          <p:cNvSpPr/>
          <p:nvPr/>
        </p:nvSpPr>
        <p:spPr>
          <a:xfrm>
            <a:off x="3072384" y="3255264"/>
            <a:ext cx="1673352" cy="338328"/>
          </a:xfrm>
          <a:prstGeom prst="rect">
            <a:avLst/>
          </a:prstGeom>
          <a:noFill/>
          <a:ln/>
        </p:spPr>
        <p:txBody>
          <a:bodyPr wrap="square" lIns="0" tIns="0" rIns="0" bIns="0" rtlCol="0" anchor="ctr">
            <a:normAutofit/>
          </a:bodyPr>
          <a:lstStyle/>
          <a:p>
            <a:pPr indent="0" marL="0">
              <a:buNone/>
            </a:pPr>
            <a:r>
              <a:rPr lang="en-US" sz="1640" b="1" dirty="0">
                <a:solidFill>
                  <a:srgbClr val="173443"/>
                </a:solidFill>
                <a:latin typeface="Inter Display" pitchFamily="34" charset="0"/>
                <a:ea typeface="Inter Display" pitchFamily="34" charset="-122"/>
                <a:cs typeface="Inter Display" pitchFamily="34" charset="-120"/>
              </a:rPr>
              <a:t>NOTICE</a:t>
            </a:r>
            <a:endParaRPr lang="en-US" sz="1640" dirty="0"/>
          </a:p>
        </p:txBody>
      </p:sp>
      <p:sp>
        <p:nvSpPr>
          <p:cNvPr id="17" name="Text 15"/>
          <p:cNvSpPr/>
          <p:nvPr/>
        </p:nvSpPr>
        <p:spPr>
          <a:xfrm>
            <a:off x="3072384" y="3703320"/>
            <a:ext cx="1673352" cy="566928"/>
          </a:xfrm>
          <a:prstGeom prst="rect">
            <a:avLst/>
          </a:prstGeom>
          <a:noFill/>
          <a:ln/>
        </p:spPr>
        <p:txBody>
          <a:bodyPr wrap="square" lIns="0" tIns="0" rIns="0" bIns="0" rtlCol="0" anchor="ctr">
            <a:normAutofit/>
          </a:bodyPr>
          <a:lstStyle/>
          <a:p>
            <a:pPr indent="0" marL="0">
              <a:buNone/>
            </a:pPr>
            <a:r>
              <a:rPr lang="en-US" sz="1470" dirty="0">
                <a:solidFill>
                  <a:srgbClr val="263E49"/>
                </a:solidFill>
                <a:latin typeface="Inter" pitchFamily="34" charset="0"/>
                <a:ea typeface="Inter" pitchFamily="34" charset="-122"/>
                <a:cs typeface="Inter" pitchFamily="34" charset="-120"/>
              </a:rPr>
              <a:t>Someone recognizes the impact.</a:t>
            </a:r>
            <a:endParaRPr lang="en-US" sz="1470" dirty="0"/>
          </a:p>
        </p:txBody>
      </p:sp>
      <p:sp>
        <p:nvSpPr>
          <p:cNvPr id="18" name="Text 16"/>
          <p:cNvSpPr/>
          <p:nvPr/>
        </p:nvSpPr>
        <p:spPr>
          <a:xfrm>
            <a:off x="4910328" y="3163824"/>
            <a:ext cx="237744" cy="365760"/>
          </a:xfrm>
          <a:prstGeom prst="rect">
            <a:avLst/>
          </a:prstGeom>
          <a:noFill/>
          <a:ln/>
        </p:spPr>
        <p:txBody>
          <a:bodyPr wrap="square" lIns="0" tIns="0" rIns="0" bIns="0" rtlCol="0" anchor="ctr">
            <a:normAutofit/>
          </a:bodyPr>
          <a:lstStyle/>
          <a:p>
            <a:pPr indent="0" marL="0">
              <a:buNone/>
            </a:pPr>
            <a:r>
              <a:rPr lang="en-US" sz="1800" b="1" dirty="0">
                <a:solidFill>
                  <a:srgbClr val="CC715B"/>
                </a:solidFill>
                <a:latin typeface="Inter Display" pitchFamily="34" charset="0"/>
                <a:ea typeface="Inter Display" pitchFamily="34" charset="-122"/>
                <a:cs typeface="Inter Display" pitchFamily="34" charset="-120"/>
              </a:rPr>
              <a:t>→</a:t>
            </a:r>
            <a:endParaRPr lang="en-US" sz="1800" dirty="0"/>
          </a:p>
        </p:txBody>
      </p:sp>
      <p:sp>
        <p:nvSpPr>
          <p:cNvPr id="19" name="Shape 17"/>
          <p:cNvSpPr/>
          <p:nvPr/>
        </p:nvSpPr>
        <p:spPr>
          <a:xfrm>
            <a:off x="5093208" y="2423160"/>
            <a:ext cx="2002536" cy="2185416"/>
          </a:xfrm>
          <a:prstGeom prst="roundRect">
            <a:avLst/>
          </a:prstGeom>
          <a:solidFill>
            <a:srgbClr val="E7F1EF"/>
          </a:solidFill>
          <a:ln w="12700">
            <a:solidFill>
              <a:srgbClr val="DCE5E2"/>
            </a:solidFill>
            <a:prstDash val="solid"/>
          </a:ln>
        </p:spPr>
      </p:sp>
      <p:sp>
        <p:nvSpPr>
          <p:cNvPr id="20" name="Text 18"/>
          <p:cNvSpPr/>
          <p:nvPr/>
        </p:nvSpPr>
        <p:spPr>
          <a:xfrm>
            <a:off x="5248656" y="2642616"/>
            <a:ext cx="1554480" cy="429768"/>
          </a:xfrm>
          <a:prstGeom prst="rect">
            <a:avLst/>
          </a:prstGeom>
          <a:noFill/>
          <a:ln/>
        </p:spPr>
        <p:txBody>
          <a:bodyPr wrap="square" lIns="0" tIns="0" rIns="0" bIns="0" rtlCol="0" anchor="ctr">
            <a:normAutofit/>
          </a:bodyPr>
          <a:lstStyle/>
          <a:p>
            <a:pPr indent="0" marL="0">
              <a:buNone/>
            </a:pPr>
            <a:r>
              <a:rPr lang="en-US" sz="2400" b="1" dirty="0">
                <a:solidFill>
                  <a:srgbClr val="267E88"/>
                </a:solidFill>
                <a:latin typeface="Inter Display" pitchFamily="34" charset="0"/>
                <a:ea typeface="Inter Display" pitchFamily="34" charset="-122"/>
                <a:cs typeface="Inter Display" pitchFamily="34" charset="-120"/>
              </a:rPr>
              <a:t>3</a:t>
            </a:r>
            <a:endParaRPr lang="en-US" sz="2400" dirty="0"/>
          </a:p>
        </p:txBody>
      </p:sp>
      <p:sp>
        <p:nvSpPr>
          <p:cNvPr id="21" name="Text 19"/>
          <p:cNvSpPr/>
          <p:nvPr/>
        </p:nvSpPr>
        <p:spPr>
          <a:xfrm>
            <a:off x="5248656" y="3255264"/>
            <a:ext cx="1673352" cy="338328"/>
          </a:xfrm>
          <a:prstGeom prst="rect">
            <a:avLst/>
          </a:prstGeom>
          <a:noFill/>
          <a:ln/>
        </p:spPr>
        <p:txBody>
          <a:bodyPr wrap="square" lIns="0" tIns="0" rIns="0" bIns="0" rtlCol="0" anchor="ctr">
            <a:normAutofit/>
          </a:bodyPr>
          <a:lstStyle/>
          <a:p>
            <a:pPr indent="0" marL="0">
              <a:buNone/>
            </a:pPr>
            <a:r>
              <a:rPr lang="en-US" sz="1640" b="1" dirty="0">
                <a:solidFill>
                  <a:srgbClr val="173443"/>
                </a:solidFill>
                <a:latin typeface="Inter Display" pitchFamily="34" charset="0"/>
                <a:ea typeface="Inter Display" pitchFamily="34" charset="-122"/>
                <a:cs typeface="Inter Display" pitchFamily="34" charset="-120"/>
              </a:rPr>
              <a:t>OWN</a:t>
            </a:r>
            <a:endParaRPr lang="en-US" sz="1640" dirty="0"/>
          </a:p>
        </p:txBody>
      </p:sp>
      <p:sp>
        <p:nvSpPr>
          <p:cNvPr id="22" name="Text 20"/>
          <p:cNvSpPr/>
          <p:nvPr/>
        </p:nvSpPr>
        <p:spPr>
          <a:xfrm>
            <a:off x="5248656" y="3703320"/>
            <a:ext cx="1673352" cy="566928"/>
          </a:xfrm>
          <a:prstGeom prst="rect">
            <a:avLst/>
          </a:prstGeom>
          <a:noFill/>
          <a:ln/>
        </p:spPr>
        <p:txBody>
          <a:bodyPr wrap="square" lIns="0" tIns="0" rIns="0" bIns="0" rtlCol="0" anchor="ctr">
            <a:normAutofit/>
          </a:bodyPr>
          <a:lstStyle/>
          <a:p>
            <a:pPr indent="0" marL="0">
              <a:buNone/>
            </a:pPr>
            <a:r>
              <a:rPr lang="en-US" sz="1470" dirty="0">
                <a:solidFill>
                  <a:srgbClr val="263E49"/>
                </a:solidFill>
                <a:latin typeface="Inter" pitchFamily="34" charset="0"/>
                <a:ea typeface="Inter" pitchFamily="34" charset="-122"/>
                <a:cs typeface="Inter" pitchFamily="34" charset="-120"/>
              </a:rPr>
              <a:t>Responsibility is taken without excuses.</a:t>
            </a:r>
            <a:endParaRPr lang="en-US" sz="1470" dirty="0"/>
          </a:p>
        </p:txBody>
      </p:sp>
      <p:sp>
        <p:nvSpPr>
          <p:cNvPr id="23" name="Text 21"/>
          <p:cNvSpPr/>
          <p:nvPr/>
        </p:nvSpPr>
        <p:spPr>
          <a:xfrm>
            <a:off x="7086600" y="3163824"/>
            <a:ext cx="237744" cy="365760"/>
          </a:xfrm>
          <a:prstGeom prst="rect">
            <a:avLst/>
          </a:prstGeom>
          <a:noFill/>
          <a:ln/>
        </p:spPr>
        <p:txBody>
          <a:bodyPr wrap="square" lIns="0" tIns="0" rIns="0" bIns="0" rtlCol="0" anchor="ctr">
            <a:normAutofit/>
          </a:bodyPr>
          <a:lstStyle/>
          <a:p>
            <a:pPr indent="0" marL="0">
              <a:buNone/>
            </a:pPr>
            <a:r>
              <a:rPr lang="en-US" sz="1800" b="1" dirty="0">
                <a:solidFill>
                  <a:srgbClr val="CC715B"/>
                </a:solidFill>
                <a:latin typeface="Inter Display" pitchFamily="34" charset="0"/>
                <a:ea typeface="Inter Display" pitchFamily="34" charset="-122"/>
                <a:cs typeface="Inter Display" pitchFamily="34" charset="-120"/>
              </a:rPr>
              <a:t>→</a:t>
            </a:r>
            <a:endParaRPr lang="en-US" sz="1800" dirty="0"/>
          </a:p>
        </p:txBody>
      </p:sp>
      <p:sp>
        <p:nvSpPr>
          <p:cNvPr id="24" name="Shape 22"/>
          <p:cNvSpPr/>
          <p:nvPr/>
        </p:nvSpPr>
        <p:spPr>
          <a:xfrm>
            <a:off x="7269480" y="2423160"/>
            <a:ext cx="2002536" cy="2185416"/>
          </a:xfrm>
          <a:prstGeom prst="roundRect">
            <a:avLst/>
          </a:prstGeom>
          <a:solidFill>
            <a:srgbClr val="FFFFFF"/>
          </a:solidFill>
          <a:ln w="12700">
            <a:solidFill>
              <a:srgbClr val="DCE5E2"/>
            </a:solidFill>
            <a:prstDash val="solid"/>
          </a:ln>
        </p:spPr>
      </p:sp>
      <p:sp>
        <p:nvSpPr>
          <p:cNvPr id="25" name="Text 23"/>
          <p:cNvSpPr/>
          <p:nvPr/>
        </p:nvSpPr>
        <p:spPr>
          <a:xfrm>
            <a:off x="7424928" y="2642616"/>
            <a:ext cx="1554480" cy="429768"/>
          </a:xfrm>
          <a:prstGeom prst="rect">
            <a:avLst/>
          </a:prstGeom>
          <a:noFill/>
          <a:ln/>
        </p:spPr>
        <p:txBody>
          <a:bodyPr wrap="square" lIns="0" tIns="0" rIns="0" bIns="0" rtlCol="0" anchor="ctr">
            <a:normAutofit/>
          </a:bodyPr>
          <a:lstStyle/>
          <a:p>
            <a:pPr indent="0" marL="0">
              <a:buNone/>
            </a:pPr>
            <a:r>
              <a:rPr lang="en-US" sz="2400" b="1" dirty="0">
                <a:solidFill>
                  <a:srgbClr val="267E88"/>
                </a:solidFill>
                <a:latin typeface="Inter Display" pitchFamily="34" charset="0"/>
                <a:ea typeface="Inter Display" pitchFamily="34" charset="-122"/>
                <a:cs typeface="Inter Display" pitchFamily="34" charset="-120"/>
              </a:rPr>
              <a:t>4</a:t>
            </a:r>
            <a:endParaRPr lang="en-US" sz="2400" dirty="0"/>
          </a:p>
        </p:txBody>
      </p:sp>
      <p:sp>
        <p:nvSpPr>
          <p:cNvPr id="26" name="Text 24"/>
          <p:cNvSpPr/>
          <p:nvPr/>
        </p:nvSpPr>
        <p:spPr>
          <a:xfrm>
            <a:off x="7424928" y="3255264"/>
            <a:ext cx="1673352" cy="338328"/>
          </a:xfrm>
          <a:prstGeom prst="rect">
            <a:avLst/>
          </a:prstGeom>
          <a:noFill/>
          <a:ln/>
        </p:spPr>
        <p:txBody>
          <a:bodyPr wrap="square" lIns="0" tIns="0" rIns="0" bIns="0" rtlCol="0" anchor="ctr">
            <a:normAutofit/>
          </a:bodyPr>
          <a:lstStyle/>
          <a:p>
            <a:pPr indent="0" marL="0">
              <a:buNone/>
            </a:pPr>
            <a:r>
              <a:rPr lang="en-US" sz="1640" b="1" dirty="0">
                <a:solidFill>
                  <a:srgbClr val="173443"/>
                </a:solidFill>
                <a:latin typeface="Inter Display" pitchFamily="34" charset="0"/>
                <a:ea typeface="Inter Display" pitchFamily="34" charset="-122"/>
                <a:cs typeface="Inter Display" pitchFamily="34" charset="-120"/>
              </a:rPr>
              <a:t>RESPOND</a:t>
            </a:r>
            <a:endParaRPr lang="en-US" sz="1640" dirty="0"/>
          </a:p>
        </p:txBody>
      </p:sp>
      <p:sp>
        <p:nvSpPr>
          <p:cNvPr id="27" name="Text 25"/>
          <p:cNvSpPr/>
          <p:nvPr/>
        </p:nvSpPr>
        <p:spPr>
          <a:xfrm>
            <a:off x="7424928" y="3703320"/>
            <a:ext cx="1673352" cy="566928"/>
          </a:xfrm>
          <a:prstGeom prst="rect">
            <a:avLst/>
          </a:prstGeom>
          <a:noFill/>
          <a:ln/>
        </p:spPr>
        <p:txBody>
          <a:bodyPr wrap="square" lIns="0" tIns="0" rIns="0" bIns="0" rtlCol="0" anchor="ctr">
            <a:normAutofit/>
          </a:bodyPr>
          <a:lstStyle/>
          <a:p>
            <a:pPr indent="0" marL="0">
              <a:buNone/>
            </a:pPr>
            <a:r>
              <a:rPr lang="en-US" sz="1470" dirty="0">
                <a:solidFill>
                  <a:srgbClr val="263E49"/>
                </a:solidFill>
                <a:latin typeface="Inter" pitchFamily="34" charset="0"/>
                <a:ea typeface="Inter" pitchFamily="34" charset="-122"/>
                <a:cs typeface="Inter" pitchFamily="34" charset="-120"/>
              </a:rPr>
              <a:t>The harmed person’s reality is heard.</a:t>
            </a:r>
            <a:endParaRPr lang="en-US" sz="1470" dirty="0"/>
          </a:p>
        </p:txBody>
      </p:sp>
      <p:sp>
        <p:nvSpPr>
          <p:cNvPr id="28" name="Text 26"/>
          <p:cNvSpPr/>
          <p:nvPr/>
        </p:nvSpPr>
        <p:spPr>
          <a:xfrm>
            <a:off x="9262872" y="3163824"/>
            <a:ext cx="237744" cy="365760"/>
          </a:xfrm>
          <a:prstGeom prst="rect">
            <a:avLst/>
          </a:prstGeom>
          <a:noFill/>
          <a:ln/>
        </p:spPr>
        <p:txBody>
          <a:bodyPr wrap="square" lIns="0" tIns="0" rIns="0" bIns="0" rtlCol="0" anchor="ctr">
            <a:normAutofit/>
          </a:bodyPr>
          <a:lstStyle/>
          <a:p>
            <a:pPr indent="0" marL="0">
              <a:buNone/>
            </a:pPr>
            <a:r>
              <a:rPr lang="en-US" sz="1800" b="1" dirty="0">
                <a:solidFill>
                  <a:srgbClr val="CC715B"/>
                </a:solidFill>
                <a:latin typeface="Inter Display" pitchFamily="34" charset="0"/>
                <a:ea typeface="Inter Display" pitchFamily="34" charset="-122"/>
                <a:cs typeface="Inter Display" pitchFamily="34" charset="-120"/>
              </a:rPr>
              <a:t>→</a:t>
            </a:r>
            <a:endParaRPr lang="en-US" sz="1800" dirty="0"/>
          </a:p>
        </p:txBody>
      </p:sp>
      <p:sp>
        <p:nvSpPr>
          <p:cNvPr id="29" name="Shape 27"/>
          <p:cNvSpPr/>
          <p:nvPr/>
        </p:nvSpPr>
        <p:spPr>
          <a:xfrm>
            <a:off x="9445752" y="2423160"/>
            <a:ext cx="2002536" cy="2185416"/>
          </a:xfrm>
          <a:prstGeom prst="roundRect">
            <a:avLst/>
          </a:prstGeom>
          <a:solidFill>
            <a:srgbClr val="E7F1EF"/>
          </a:solidFill>
          <a:ln w="12700">
            <a:solidFill>
              <a:srgbClr val="DCE5E2"/>
            </a:solidFill>
            <a:prstDash val="solid"/>
          </a:ln>
        </p:spPr>
      </p:sp>
      <p:sp>
        <p:nvSpPr>
          <p:cNvPr id="30" name="Text 28"/>
          <p:cNvSpPr/>
          <p:nvPr/>
        </p:nvSpPr>
        <p:spPr>
          <a:xfrm>
            <a:off x="9601200" y="2642616"/>
            <a:ext cx="1554480" cy="429768"/>
          </a:xfrm>
          <a:prstGeom prst="rect">
            <a:avLst/>
          </a:prstGeom>
          <a:noFill/>
          <a:ln/>
        </p:spPr>
        <p:txBody>
          <a:bodyPr wrap="square" lIns="0" tIns="0" rIns="0" bIns="0" rtlCol="0" anchor="ctr">
            <a:normAutofit/>
          </a:bodyPr>
          <a:lstStyle/>
          <a:p>
            <a:pPr indent="0" marL="0">
              <a:buNone/>
            </a:pPr>
            <a:r>
              <a:rPr lang="en-US" sz="2400" b="1" dirty="0">
                <a:solidFill>
                  <a:srgbClr val="267E88"/>
                </a:solidFill>
                <a:latin typeface="Inter Display" pitchFamily="34" charset="0"/>
                <a:ea typeface="Inter Display" pitchFamily="34" charset="-122"/>
                <a:cs typeface="Inter Display" pitchFamily="34" charset="-120"/>
              </a:rPr>
              <a:t>5</a:t>
            </a:r>
            <a:endParaRPr lang="en-US" sz="2400" dirty="0"/>
          </a:p>
        </p:txBody>
      </p:sp>
      <p:sp>
        <p:nvSpPr>
          <p:cNvPr id="31" name="Text 29"/>
          <p:cNvSpPr/>
          <p:nvPr/>
        </p:nvSpPr>
        <p:spPr>
          <a:xfrm>
            <a:off x="9601200" y="3255264"/>
            <a:ext cx="1673352" cy="338328"/>
          </a:xfrm>
          <a:prstGeom prst="rect">
            <a:avLst/>
          </a:prstGeom>
          <a:noFill/>
          <a:ln/>
        </p:spPr>
        <p:txBody>
          <a:bodyPr wrap="square" lIns="0" tIns="0" rIns="0" bIns="0" rtlCol="0" anchor="ctr">
            <a:normAutofit/>
          </a:bodyPr>
          <a:lstStyle/>
          <a:p>
            <a:pPr indent="0" marL="0">
              <a:buNone/>
            </a:pPr>
            <a:r>
              <a:rPr lang="en-US" sz="1640" b="1" dirty="0">
                <a:solidFill>
                  <a:srgbClr val="173443"/>
                </a:solidFill>
                <a:latin typeface="Inter Display" pitchFamily="34" charset="0"/>
                <a:ea typeface="Inter Display" pitchFamily="34" charset="-122"/>
                <a:cs typeface="Inter Display" pitchFamily="34" charset="-120"/>
              </a:rPr>
              <a:t>REPEAT</a:t>
            </a:r>
            <a:endParaRPr lang="en-US" sz="1640" dirty="0"/>
          </a:p>
        </p:txBody>
      </p:sp>
      <p:sp>
        <p:nvSpPr>
          <p:cNvPr id="32" name="Text 30"/>
          <p:cNvSpPr/>
          <p:nvPr/>
        </p:nvSpPr>
        <p:spPr>
          <a:xfrm>
            <a:off x="9601200" y="3703320"/>
            <a:ext cx="1673352" cy="566928"/>
          </a:xfrm>
          <a:prstGeom prst="rect">
            <a:avLst/>
          </a:prstGeom>
          <a:noFill/>
          <a:ln/>
        </p:spPr>
        <p:txBody>
          <a:bodyPr wrap="square" lIns="0" tIns="0" rIns="0" bIns="0" rtlCol="0" anchor="ctr">
            <a:normAutofit/>
          </a:bodyPr>
          <a:lstStyle/>
          <a:p>
            <a:pPr indent="0" marL="0">
              <a:buNone/>
            </a:pPr>
            <a:r>
              <a:rPr lang="en-US" sz="1470" dirty="0">
                <a:solidFill>
                  <a:srgbClr val="263E49"/>
                </a:solidFill>
                <a:latin typeface="Inter" pitchFamily="34" charset="0"/>
                <a:ea typeface="Inter" pitchFamily="34" charset="-122"/>
                <a:cs typeface="Inter" pitchFamily="34" charset="-120"/>
              </a:rPr>
              <a:t>Behavior changes and trust is tested over time.</a:t>
            </a:r>
            <a:endParaRPr lang="en-US" sz="1470" dirty="0"/>
          </a:p>
        </p:txBody>
      </p:sp>
      <p:sp>
        <p:nvSpPr>
          <p:cNvPr id="33" name="Shape 31"/>
          <p:cNvSpPr/>
          <p:nvPr/>
        </p:nvSpPr>
        <p:spPr>
          <a:xfrm>
            <a:off x="713232" y="5148072"/>
            <a:ext cx="10771632" cy="502920"/>
          </a:xfrm>
          <a:prstGeom prst="roundRect">
            <a:avLst/>
          </a:prstGeom>
          <a:solidFill>
            <a:srgbClr val="E7F1EF"/>
          </a:solidFill>
          <a:ln w="12700">
            <a:solidFill>
              <a:srgbClr val="E7F1EF"/>
            </a:solidFill>
            <a:prstDash val="solid"/>
          </a:ln>
        </p:spPr>
      </p:sp>
      <p:sp>
        <p:nvSpPr>
          <p:cNvPr id="34" name="Text 32"/>
          <p:cNvSpPr/>
          <p:nvPr/>
        </p:nvSpPr>
        <p:spPr>
          <a:xfrm>
            <a:off x="941832" y="5221224"/>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Effective repair does not erase impact or guarantee reconciliation.</a:t>
            </a:r>
            <a:endParaRPr lang="en-US" sz="154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02 / REPAIR SKILLS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Six components of meaningful repair</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An applied framework for difficult conversations.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23</a:t>
            </a:r>
            <a:endParaRPr lang="en-US" sz="1000" dirty="0"/>
          </a:p>
        </p:txBody>
      </p:sp>
      <p:sp>
        <p:nvSpPr>
          <p:cNvPr id="9" name="Shape 7"/>
          <p:cNvSpPr/>
          <p:nvPr/>
        </p:nvSpPr>
        <p:spPr>
          <a:xfrm>
            <a:off x="722376" y="2039112"/>
            <a:ext cx="3438144" cy="1517904"/>
          </a:xfrm>
          <a:prstGeom prst="roundRect">
            <a:avLst/>
          </a:prstGeom>
          <a:solidFill>
            <a:srgbClr val="FFFFFF"/>
          </a:solidFill>
          <a:ln w="12700">
            <a:solidFill>
              <a:srgbClr val="DCE5E2"/>
            </a:solidFill>
            <a:prstDash val="solid"/>
          </a:ln>
        </p:spPr>
      </p:sp>
      <p:sp>
        <p:nvSpPr>
          <p:cNvPr id="10" name="Shape 8"/>
          <p:cNvSpPr/>
          <p:nvPr/>
        </p:nvSpPr>
        <p:spPr>
          <a:xfrm>
            <a:off x="914400" y="2240280"/>
            <a:ext cx="164592" cy="164592"/>
          </a:xfrm>
          <a:prstGeom prst="ellipse">
            <a:avLst/>
          </a:prstGeom>
          <a:solidFill>
            <a:srgbClr val="267E88"/>
          </a:solidFill>
          <a:ln w="12700">
            <a:solidFill>
              <a:srgbClr val="267E88">
                <a:alpha val="0"/>
              </a:srgbClr>
            </a:solidFill>
            <a:prstDash val="solid"/>
          </a:ln>
        </p:spPr>
      </p:sp>
      <p:sp>
        <p:nvSpPr>
          <p:cNvPr id="11" name="Text 9"/>
          <p:cNvSpPr/>
          <p:nvPr/>
        </p:nvSpPr>
        <p:spPr>
          <a:xfrm>
            <a:off x="1197864" y="2157984"/>
            <a:ext cx="2798064"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1 · NAME</a:t>
            </a:r>
            <a:endParaRPr lang="en-US" sz="1630" dirty="0"/>
          </a:p>
        </p:txBody>
      </p:sp>
      <p:sp>
        <p:nvSpPr>
          <p:cNvPr id="12" name="Text 10"/>
          <p:cNvSpPr/>
          <p:nvPr/>
        </p:nvSpPr>
        <p:spPr>
          <a:xfrm>
            <a:off x="932688" y="2670048"/>
            <a:ext cx="3017520" cy="777240"/>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Describe the specific behavior without evasive language.</a:t>
            </a:r>
            <a:endParaRPr lang="en-US" sz="1450" dirty="0"/>
          </a:p>
        </p:txBody>
      </p:sp>
      <p:sp>
        <p:nvSpPr>
          <p:cNvPr id="13" name="Shape 11"/>
          <p:cNvSpPr/>
          <p:nvPr/>
        </p:nvSpPr>
        <p:spPr>
          <a:xfrm>
            <a:off x="4334256" y="2039112"/>
            <a:ext cx="3438144" cy="1517904"/>
          </a:xfrm>
          <a:prstGeom prst="roundRect">
            <a:avLst/>
          </a:prstGeom>
          <a:solidFill>
            <a:srgbClr val="FFFFFF"/>
          </a:solidFill>
          <a:ln w="12700">
            <a:solidFill>
              <a:srgbClr val="DCE5E2"/>
            </a:solidFill>
            <a:prstDash val="solid"/>
          </a:ln>
        </p:spPr>
      </p:sp>
      <p:sp>
        <p:nvSpPr>
          <p:cNvPr id="14" name="Shape 12"/>
          <p:cNvSpPr/>
          <p:nvPr/>
        </p:nvSpPr>
        <p:spPr>
          <a:xfrm>
            <a:off x="4526280" y="2240280"/>
            <a:ext cx="164592" cy="164592"/>
          </a:xfrm>
          <a:prstGeom prst="ellipse">
            <a:avLst/>
          </a:prstGeom>
          <a:solidFill>
            <a:srgbClr val="E6AF45"/>
          </a:solidFill>
          <a:ln w="12700">
            <a:solidFill>
              <a:srgbClr val="E6AF45">
                <a:alpha val="0"/>
              </a:srgbClr>
            </a:solidFill>
            <a:prstDash val="solid"/>
          </a:ln>
        </p:spPr>
      </p:sp>
      <p:sp>
        <p:nvSpPr>
          <p:cNvPr id="15" name="Text 13"/>
          <p:cNvSpPr/>
          <p:nvPr/>
        </p:nvSpPr>
        <p:spPr>
          <a:xfrm>
            <a:off x="4809744" y="2157984"/>
            <a:ext cx="2798064"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2 · VALIDATE</a:t>
            </a:r>
            <a:endParaRPr lang="en-US" sz="1630" dirty="0"/>
          </a:p>
        </p:txBody>
      </p:sp>
      <p:sp>
        <p:nvSpPr>
          <p:cNvPr id="16" name="Text 14"/>
          <p:cNvSpPr/>
          <p:nvPr/>
        </p:nvSpPr>
        <p:spPr>
          <a:xfrm>
            <a:off x="4544568" y="2670048"/>
            <a:ext cx="3017520" cy="777240"/>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Recognize the impact without arguing about it.</a:t>
            </a:r>
            <a:endParaRPr lang="en-US" sz="1450" dirty="0"/>
          </a:p>
        </p:txBody>
      </p:sp>
      <p:sp>
        <p:nvSpPr>
          <p:cNvPr id="17" name="Shape 15"/>
          <p:cNvSpPr/>
          <p:nvPr/>
        </p:nvSpPr>
        <p:spPr>
          <a:xfrm>
            <a:off x="7946136" y="2039112"/>
            <a:ext cx="3438144" cy="1517904"/>
          </a:xfrm>
          <a:prstGeom prst="roundRect">
            <a:avLst/>
          </a:prstGeom>
          <a:solidFill>
            <a:srgbClr val="FFFFFF"/>
          </a:solidFill>
          <a:ln w="12700">
            <a:solidFill>
              <a:srgbClr val="DCE5E2"/>
            </a:solidFill>
            <a:prstDash val="solid"/>
          </a:ln>
        </p:spPr>
      </p:sp>
      <p:sp>
        <p:nvSpPr>
          <p:cNvPr id="18" name="Shape 16"/>
          <p:cNvSpPr/>
          <p:nvPr/>
        </p:nvSpPr>
        <p:spPr>
          <a:xfrm>
            <a:off x="8138160" y="2240280"/>
            <a:ext cx="164592" cy="164592"/>
          </a:xfrm>
          <a:prstGeom prst="ellipse">
            <a:avLst/>
          </a:prstGeom>
          <a:solidFill>
            <a:srgbClr val="CC715B"/>
          </a:solidFill>
          <a:ln w="12700">
            <a:solidFill>
              <a:srgbClr val="CC715B">
                <a:alpha val="0"/>
              </a:srgbClr>
            </a:solidFill>
            <a:prstDash val="solid"/>
          </a:ln>
        </p:spPr>
      </p:sp>
      <p:sp>
        <p:nvSpPr>
          <p:cNvPr id="19" name="Text 17"/>
          <p:cNvSpPr/>
          <p:nvPr/>
        </p:nvSpPr>
        <p:spPr>
          <a:xfrm>
            <a:off x="8421624" y="2157984"/>
            <a:ext cx="2798064"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3 · OWN</a:t>
            </a:r>
            <a:endParaRPr lang="en-US" sz="1630" dirty="0"/>
          </a:p>
        </p:txBody>
      </p:sp>
      <p:sp>
        <p:nvSpPr>
          <p:cNvPr id="20" name="Text 18"/>
          <p:cNvSpPr/>
          <p:nvPr/>
        </p:nvSpPr>
        <p:spPr>
          <a:xfrm>
            <a:off x="8156448" y="2670048"/>
            <a:ext cx="3017520" cy="777240"/>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Accept appropriate responsibility.</a:t>
            </a:r>
            <a:endParaRPr lang="en-US" sz="1450" dirty="0"/>
          </a:p>
        </p:txBody>
      </p:sp>
      <p:sp>
        <p:nvSpPr>
          <p:cNvPr id="21" name="Shape 19"/>
          <p:cNvSpPr/>
          <p:nvPr/>
        </p:nvSpPr>
        <p:spPr>
          <a:xfrm>
            <a:off x="722376" y="3767328"/>
            <a:ext cx="3438144" cy="1517904"/>
          </a:xfrm>
          <a:prstGeom prst="roundRect">
            <a:avLst/>
          </a:prstGeom>
          <a:solidFill>
            <a:srgbClr val="FFFFFF"/>
          </a:solidFill>
          <a:ln w="12700">
            <a:solidFill>
              <a:srgbClr val="DCE5E2"/>
            </a:solidFill>
            <a:prstDash val="solid"/>
          </a:ln>
        </p:spPr>
      </p:sp>
      <p:sp>
        <p:nvSpPr>
          <p:cNvPr id="22" name="Shape 20"/>
          <p:cNvSpPr/>
          <p:nvPr/>
        </p:nvSpPr>
        <p:spPr>
          <a:xfrm>
            <a:off x="914400" y="3968496"/>
            <a:ext cx="164592" cy="164592"/>
          </a:xfrm>
          <a:prstGeom prst="ellipse">
            <a:avLst/>
          </a:prstGeom>
          <a:solidFill>
            <a:srgbClr val="267E88"/>
          </a:solidFill>
          <a:ln w="12700">
            <a:solidFill>
              <a:srgbClr val="267E88">
                <a:alpha val="0"/>
              </a:srgbClr>
            </a:solidFill>
            <a:prstDash val="solid"/>
          </a:ln>
        </p:spPr>
      </p:sp>
      <p:sp>
        <p:nvSpPr>
          <p:cNvPr id="23" name="Text 21"/>
          <p:cNvSpPr/>
          <p:nvPr/>
        </p:nvSpPr>
        <p:spPr>
          <a:xfrm>
            <a:off x="1197864" y="3886200"/>
            <a:ext cx="2798064"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4 · CORRECT</a:t>
            </a:r>
            <a:endParaRPr lang="en-US" sz="1630" dirty="0"/>
          </a:p>
        </p:txBody>
      </p:sp>
      <p:sp>
        <p:nvSpPr>
          <p:cNvPr id="24" name="Text 22"/>
          <p:cNvSpPr/>
          <p:nvPr/>
        </p:nvSpPr>
        <p:spPr>
          <a:xfrm>
            <a:off x="932688" y="4398264"/>
            <a:ext cx="3017520" cy="777240"/>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Offer concrete corrective steps and safeguards.</a:t>
            </a:r>
            <a:endParaRPr lang="en-US" sz="1450" dirty="0"/>
          </a:p>
        </p:txBody>
      </p:sp>
      <p:sp>
        <p:nvSpPr>
          <p:cNvPr id="25" name="Shape 23"/>
          <p:cNvSpPr/>
          <p:nvPr/>
        </p:nvSpPr>
        <p:spPr>
          <a:xfrm>
            <a:off x="4334256" y="3767328"/>
            <a:ext cx="3438144" cy="1517904"/>
          </a:xfrm>
          <a:prstGeom prst="roundRect">
            <a:avLst/>
          </a:prstGeom>
          <a:solidFill>
            <a:srgbClr val="FFFFFF"/>
          </a:solidFill>
          <a:ln w="12700">
            <a:solidFill>
              <a:srgbClr val="DCE5E2"/>
            </a:solidFill>
            <a:prstDash val="solid"/>
          </a:ln>
        </p:spPr>
      </p:sp>
      <p:sp>
        <p:nvSpPr>
          <p:cNvPr id="26" name="Shape 24"/>
          <p:cNvSpPr/>
          <p:nvPr/>
        </p:nvSpPr>
        <p:spPr>
          <a:xfrm>
            <a:off x="4526280" y="3968496"/>
            <a:ext cx="164592" cy="164592"/>
          </a:xfrm>
          <a:prstGeom prst="ellipse">
            <a:avLst/>
          </a:prstGeom>
          <a:solidFill>
            <a:srgbClr val="E6AF45"/>
          </a:solidFill>
          <a:ln w="12700">
            <a:solidFill>
              <a:srgbClr val="E6AF45">
                <a:alpha val="0"/>
              </a:srgbClr>
            </a:solidFill>
            <a:prstDash val="solid"/>
          </a:ln>
        </p:spPr>
      </p:sp>
      <p:sp>
        <p:nvSpPr>
          <p:cNvPr id="27" name="Text 25"/>
          <p:cNvSpPr/>
          <p:nvPr/>
        </p:nvSpPr>
        <p:spPr>
          <a:xfrm>
            <a:off x="4809744" y="3886200"/>
            <a:ext cx="2798064"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5 · RESPECT</a:t>
            </a:r>
            <a:endParaRPr lang="en-US" sz="1630" dirty="0"/>
          </a:p>
        </p:txBody>
      </p:sp>
      <p:sp>
        <p:nvSpPr>
          <p:cNvPr id="28" name="Text 26"/>
          <p:cNvSpPr/>
          <p:nvPr/>
        </p:nvSpPr>
        <p:spPr>
          <a:xfrm>
            <a:off x="4544568" y="4398264"/>
            <a:ext cx="3017520" cy="777240"/>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Allow boundaries, time, and independent choices.</a:t>
            </a:r>
            <a:endParaRPr lang="en-US" sz="1450" dirty="0"/>
          </a:p>
        </p:txBody>
      </p:sp>
      <p:sp>
        <p:nvSpPr>
          <p:cNvPr id="29" name="Shape 27"/>
          <p:cNvSpPr/>
          <p:nvPr/>
        </p:nvSpPr>
        <p:spPr>
          <a:xfrm>
            <a:off x="7946136" y="3767328"/>
            <a:ext cx="3438144" cy="1517904"/>
          </a:xfrm>
          <a:prstGeom prst="roundRect">
            <a:avLst/>
          </a:prstGeom>
          <a:solidFill>
            <a:srgbClr val="FFFFFF"/>
          </a:solidFill>
          <a:ln w="12700">
            <a:solidFill>
              <a:srgbClr val="DCE5E2"/>
            </a:solidFill>
            <a:prstDash val="solid"/>
          </a:ln>
        </p:spPr>
      </p:sp>
      <p:sp>
        <p:nvSpPr>
          <p:cNvPr id="30" name="Shape 28"/>
          <p:cNvSpPr/>
          <p:nvPr/>
        </p:nvSpPr>
        <p:spPr>
          <a:xfrm>
            <a:off x="8138160" y="3968496"/>
            <a:ext cx="164592" cy="164592"/>
          </a:xfrm>
          <a:prstGeom prst="ellipse">
            <a:avLst/>
          </a:prstGeom>
          <a:solidFill>
            <a:srgbClr val="CC715B"/>
          </a:solidFill>
          <a:ln w="12700">
            <a:solidFill>
              <a:srgbClr val="CC715B">
                <a:alpha val="0"/>
              </a:srgbClr>
            </a:solidFill>
            <a:prstDash val="solid"/>
          </a:ln>
        </p:spPr>
      </p:sp>
      <p:sp>
        <p:nvSpPr>
          <p:cNvPr id="31" name="Text 29"/>
          <p:cNvSpPr/>
          <p:nvPr/>
        </p:nvSpPr>
        <p:spPr>
          <a:xfrm>
            <a:off x="8421624" y="3886200"/>
            <a:ext cx="2798064"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6 · FOLLOW THROUGH</a:t>
            </a:r>
            <a:endParaRPr lang="en-US" sz="1630" dirty="0"/>
          </a:p>
        </p:txBody>
      </p:sp>
      <p:sp>
        <p:nvSpPr>
          <p:cNvPr id="32" name="Text 30"/>
          <p:cNvSpPr/>
          <p:nvPr/>
        </p:nvSpPr>
        <p:spPr>
          <a:xfrm>
            <a:off x="8156448" y="4398264"/>
            <a:ext cx="3017520" cy="777240"/>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Demonstrate change consistently.</a:t>
            </a:r>
            <a:endParaRPr lang="en-US" sz="14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02 / ACCOUNTABILITY</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Intention does not cancel impact</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Repair becomes possible when defensiveness stops being the whole conversation.</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24</a:t>
            </a:r>
            <a:endParaRPr lang="en-US" sz="1000" dirty="0"/>
          </a:p>
        </p:txBody>
      </p:sp>
      <p:sp>
        <p:nvSpPr>
          <p:cNvPr id="9" name="Shape 7"/>
          <p:cNvSpPr/>
          <p:nvPr/>
        </p:nvSpPr>
        <p:spPr>
          <a:xfrm>
            <a:off x="713232" y="2139696"/>
            <a:ext cx="5212080" cy="3337560"/>
          </a:xfrm>
          <a:prstGeom prst="roundRect">
            <a:avLst/>
          </a:prstGeom>
          <a:solidFill>
            <a:srgbClr val="FFFFFF"/>
          </a:solidFill>
          <a:ln w="12700">
            <a:solidFill>
              <a:srgbClr val="DCE5E2"/>
            </a:solidFill>
            <a:prstDash val="solid"/>
          </a:ln>
        </p:spPr>
      </p:sp>
      <p:sp>
        <p:nvSpPr>
          <p:cNvPr id="10" name="Shape 8"/>
          <p:cNvSpPr/>
          <p:nvPr/>
        </p:nvSpPr>
        <p:spPr>
          <a:xfrm>
            <a:off x="713232" y="2139696"/>
            <a:ext cx="59436" cy="3337560"/>
          </a:xfrm>
          <a:prstGeom prst="rect">
            <a:avLst/>
          </a:prstGeom>
          <a:solidFill>
            <a:srgbClr val="CC715B"/>
          </a:solidFill>
          <a:ln w="12700">
            <a:solidFill>
              <a:srgbClr val="CC715B">
                <a:alpha val="0"/>
              </a:srgbClr>
            </a:solidFill>
            <a:prstDash val="solid"/>
          </a:ln>
        </p:spPr>
      </p:sp>
      <p:sp>
        <p:nvSpPr>
          <p:cNvPr id="11" name="Text 9"/>
          <p:cNvSpPr/>
          <p:nvPr/>
        </p:nvSpPr>
        <p:spPr>
          <a:xfrm>
            <a:off x="914400" y="2304288"/>
            <a:ext cx="4800600"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Deflecting responsibility</a:t>
            </a:r>
            <a:endParaRPr lang="en-US" sz="1750" dirty="0"/>
          </a:p>
        </p:txBody>
      </p:sp>
      <p:sp>
        <p:nvSpPr>
          <p:cNvPr id="12" name="Text 10"/>
          <p:cNvSpPr/>
          <p:nvPr/>
        </p:nvSpPr>
        <p:spPr>
          <a:xfrm>
            <a:off x="914400" y="2816352"/>
            <a:ext cx="4800600" cy="254203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“I did not mean it that way. You are too sensitive. I already said I was sorry, so we should move on.”</a:t>
            </a:r>
            <a:endParaRPr lang="en-US" sz="1530" dirty="0"/>
          </a:p>
        </p:txBody>
      </p:sp>
      <p:sp>
        <p:nvSpPr>
          <p:cNvPr id="13" name="Shape 11"/>
          <p:cNvSpPr/>
          <p:nvPr/>
        </p:nvSpPr>
        <p:spPr>
          <a:xfrm>
            <a:off x="6099048" y="2139696"/>
            <a:ext cx="5358384" cy="3337560"/>
          </a:xfrm>
          <a:prstGeom prst="roundRect">
            <a:avLst/>
          </a:prstGeom>
          <a:solidFill>
            <a:srgbClr val="FFFFFF"/>
          </a:solidFill>
          <a:ln w="12700">
            <a:solidFill>
              <a:srgbClr val="DCE5E2"/>
            </a:solidFill>
            <a:prstDash val="solid"/>
          </a:ln>
        </p:spPr>
      </p:sp>
      <p:sp>
        <p:nvSpPr>
          <p:cNvPr id="14" name="Shape 12"/>
          <p:cNvSpPr/>
          <p:nvPr/>
        </p:nvSpPr>
        <p:spPr>
          <a:xfrm>
            <a:off x="6099048" y="2139696"/>
            <a:ext cx="59436" cy="3337560"/>
          </a:xfrm>
          <a:prstGeom prst="rect">
            <a:avLst/>
          </a:prstGeom>
          <a:solidFill>
            <a:srgbClr val="267E88"/>
          </a:solidFill>
          <a:ln w="12700">
            <a:solidFill>
              <a:srgbClr val="267E88">
                <a:alpha val="0"/>
              </a:srgbClr>
            </a:solidFill>
            <a:prstDash val="solid"/>
          </a:ln>
        </p:spPr>
      </p:sp>
      <p:sp>
        <p:nvSpPr>
          <p:cNvPr id="15" name="Text 13"/>
          <p:cNvSpPr/>
          <p:nvPr/>
        </p:nvSpPr>
        <p:spPr>
          <a:xfrm>
            <a:off x="6300216" y="2304288"/>
            <a:ext cx="4946904"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Taking responsibility</a:t>
            </a:r>
            <a:endParaRPr lang="en-US" sz="1750" dirty="0"/>
          </a:p>
        </p:txBody>
      </p:sp>
      <p:sp>
        <p:nvSpPr>
          <p:cNvPr id="16" name="Text 14"/>
          <p:cNvSpPr/>
          <p:nvPr/>
        </p:nvSpPr>
        <p:spPr>
          <a:xfrm>
            <a:off x="6300216" y="2816352"/>
            <a:ext cx="4946904" cy="254203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“I spoke dismissively. Regardless of my intention, I understand that it hurt. I will slow down and ask before assuming.”</a:t>
            </a:r>
            <a:endParaRPr lang="en-US" sz="1530" dirty="0"/>
          </a:p>
        </p:txBody>
      </p:sp>
      <p:sp>
        <p:nvSpPr>
          <p:cNvPr id="17" name="Shape 15"/>
          <p:cNvSpPr/>
          <p:nvPr/>
        </p:nvSpPr>
        <p:spPr>
          <a:xfrm>
            <a:off x="713232" y="5623560"/>
            <a:ext cx="10771632" cy="502920"/>
          </a:xfrm>
          <a:prstGeom prst="roundRect">
            <a:avLst/>
          </a:prstGeom>
          <a:solidFill>
            <a:srgbClr val="E7F1EF"/>
          </a:solidFill>
          <a:ln w="12700">
            <a:solidFill>
              <a:srgbClr val="E7F1EF"/>
            </a:solidFill>
            <a:prstDash val="solid"/>
          </a:ln>
        </p:spPr>
      </p:sp>
      <p:sp>
        <p:nvSpPr>
          <p:cNvPr id="18" name="Text 16"/>
          <p:cNvSpPr/>
          <p:nvPr/>
        </p:nvSpPr>
        <p:spPr>
          <a:xfrm>
            <a:off x="941832" y="5696712"/>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A repair statement identifies the action, acknowledges impact, and commits to observable change.</a:t>
            </a:r>
            <a:endParaRPr lang="en-US" sz="154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02 / CONVERSATION TOOL</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An apology that does actual work</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 sample structure—not a script that guarantees forgiveness.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25</a:t>
            </a:r>
            <a:endParaRPr lang="en-US" sz="1000" dirty="0"/>
          </a:p>
        </p:txBody>
      </p:sp>
      <p:sp>
        <p:nvSpPr>
          <p:cNvPr id="9" name="Shape 7"/>
          <p:cNvSpPr/>
          <p:nvPr/>
        </p:nvSpPr>
        <p:spPr>
          <a:xfrm>
            <a:off x="795528" y="2084832"/>
            <a:ext cx="10588752" cy="758952"/>
          </a:xfrm>
          <a:prstGeom prst="roundRect">
            <a:avLst/>
          </a:prstGeom>
          <a:solidFill>
            <a:srgbClr val="E7F1EF"/>
          </a:solidFill>
          <a:ln w="12700">
            <a:solidFill>
              <a:srgbClr val="DCE5E2"/>
            </a:solidFill>
            <a:prstDash val="solid"/>
          </a:ln>
        </p:spPr>
      </p:sp>
      <p:sp>
        <p:nvSpPr>
          <p:cNvPr id="10" name="Text 8"/>
          <p:cNvSpPr/>
          <p:nvPr/>
        </p:nvSpPr>
        <p:spPr>
          <a:xfrm>
            <a:off x="1060704" y="2276856"/>
            <a:ext cx="2350008" cy="310896"/>
          </a:xfrm>
          <a:prstGeom prst="rect">
            <a:avLst/>
          </a:prstGeom>
          <a:noFill/>
          <a:ln/>
        </p:spPr>
        <p:txBody>
          <a:bodyPr wrap="square" lIns="0" tIns="0" rIns="0" bIns="0" rtlCol="0" anchor="ctr">
            <a:normAutofit/>
          </a:bodyPr>
          <a:lstStyle/>
          <a:p>
            <a:pPr indent="0" marL="0">
              <a:buNone/>
            </a:pPr>
            <a:r>
              <a:rPr lang="en-US" sz="1650" b="1" dirty="0">
                <a:solidFill>
                  <a:srgbClr val="267E88"/>
                </a:solidFill>
                <a:latin typeface="Inter Display" pitchFamily="34" charset="0"/>
                <a:ea typeface="Inter Display" pitchFamily="34" charset="-122"/>
                <a:cs typeface="Inter Display" pitchFamily="34" charset="-120"/>
              </a:rPr>
              <a:t>I DID…</a:t>
            </a:r>
            <a:endParaRPr lang="en-US" sz="1650" dirty="0"/>
          </a:p>
        </p:txBody>
      </p:sp>
      <p:sp>
        <p:nvSpPr>
          <p:cNvPr id="11" name="Text 9"/>
          <p:cNvSpPr/>
          <p:nvPr/>
        </p:nvSpPr>
        <p:spPr>
          <a:xfrm>
            <a:off x="3429000" y="2240280"/>
            <a:ext cx="7507224" cy="420624"/>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“I interrupted you and became sarcastic.”</a:t>
            </a:r>
            <a:endParaRPr lang="en-US" sz="1700" dirty="0"/>
          </a:p>
        </p:txBody>
      </p:sp>
      <p:sp>
        <p:nvSpPr>
          <p:cNvPr id="12" name="Shape 10"/>
          <p:cNvSpPr/>
          <p:nvPr/>
        </p:nvSpPr>
        <p:spPr>
          <a:xfrm>
            <a:off x="795528" y="2962656"/>
            <a:ext cx="10588752" cy="758952"/>
          </a:xfrm>
          <a:prstGeom prst="roundRect">
            <a:avLst/>
          </a:prstGeom>
          <a:solidFill>
            <a:srgbClr val="FFFFFF"/>
          </a:solidFill>
          <a:ln w="12700">
            <a:solidFill>
              <a:srgbClr val="DCE5E2"/>
            </a:solidFill>
            <a:prstDash val="solid"/>
          </a:ln>
        </p:spPr>
      </p:sp>
      <p:sp>
        <p:nvSpPr>
          <p:cNvPr id="13" name="Text 11"/>
          <p:cNvSpPr/>
          <p:nvPr/>
        </p:nvSpPr>
        <p:spPr>
          <a:xfrm>
            <a:off x="1060704" y="3154680"/>
            <a:ext cx="2350008" cy="310896"/>
          </a:xfrm>
          <a:prstGeom prst="rect">
            <a:avLst/>
          </a:prstGeom>
          <a:noFill/>
          <a:ln/>
        </p:spPr>
        <p:txBody>
          <a:bodyPr wrap="square" lIns="0" tIns="0" rIns="0" bIns="0" rtlCol="0" anchor="ctr">
            <a:normAutofit/>
          </a:bodyPr>
          <a:lstStyle/>
          <a:p>
            <a:pPr indent="0" marL="0">
              <a:buNone/>
            </a:pPr>
            <a:r>
              <a:rPr lang="en-US" sz="1650" b="1" dirty="0">
                <a:solidFill>
                  <a:srgbClr val="267E88"/>
                </a:solidFill>
                <a:latin typeface="Inter Display" pitchFamily="34" charset="0"/>
                <a:ea typeface="Inter Display" pitchFamily="34" charset="-122"/>
                <a:cs typeface="Inter Display" pitchFamily="34" charset="-120"/>
              </a:rPr>
              <a:t>IT AFFECTED…</a:t>
            </a:r>
            <a:endParaRPr lang="en-US" sz="1650" dirty="0"/>
          </a:p>
        </p:txBody>
      </p:sp>
      <p:sp>
        <p:nvSpPr>
          <p:cNvPr id="14" name="Text 12"/>
          <p:cNvSpPr/>
          <p:nvPr/>
        </p:nvSpPr>
        <p:spPr>
          <a:xfrm>
            <a:off x="3429000" y="3118104"/>
            <a:ext cx="7507224" cy="420624"/>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“That made the conversation feel dismissive.”</a:t>
            </a:r>
            <a:endParaRPr lang="en-US" sz="1700" dirty="0"/>
          </a:p>
        </p:txBody>
      </p:sp>
      <p:sp>
        <p:nvSpPr>
          <p:cNvPr id="15" name="Shape 13"/>
          <p:cNvSpPr/>
          <p:nvPr/>
        </p:nvSpPr>
        <p:spPr>
          <a:xfrm>
            <a:off x="795528" y="3840480"/>
            <a:ext cx="10588752" cy="758952"/>
          </a:xfrm>
          <a:prstGeom prst="roundRect">
            <a:avLst/>
          </a:prstGeom>
          <a:solidFill>
            <a:srgbClr val="E7F1EF"/>
          </a:solidFill>
          <a:ln w="12700">
            <a:solidFill>
              <a:srgbClr val="DCE5E2"/>
            </a:solidFill>
            <a:prstDash val="solid"/>
          </a:ln>
        </p:spPr>
      </p:sp>
      <p:sp>
        <p:nvSpPr>
          <p:cNvPr id="16" name="Text 14"/>
          <p:cNvSpPr/>
          <p:nvPr/>
        </p:nvSpPr>
        <p:spPr>
          <a:xfrm>
            <a:off x="1060704" y="4032504"/>
            <a:ext cx="2350008" cy="310896"/>
          </a:xfrm>
          <a:prstGeom prst="rect">
            <a:avLst/>
          </a:prstGeom>
          <a:noFill/>
          <a:ln/>
        </p:spPr>
        <p:txBody>
          <a:bodyPr wrap="square" lIns="0" tIns="0" rIns="0" bIns="0" rtlCol="0" anchor="ctr">
            <a:normAutofit/>
          </a:bodyPr>
          <a:lstStyle/>
          <a:p>
            <a:pPr indent="0" marL="0">
              <a:buNone/>
            </a:pPr>
            <a:r>
              <a:rPr lang="en-US" sz="1650" b="1" dirty="0">
                <a:solidFill>
                  <a:srgbClr val="267E88"/>
                </a:solidFill>
                <a:latin typeface="Inter Display" pitchFamily="34" charset="0"/>
                <a:ea typeface="Inter Display" pitchFamily="34" charset="-122"/>
                <a:cs typeface="Inter Display" pitchFamily="34" charset="-120"/>
              </a:rPr>
              <a:t>I WILL…</a:t>
            </a:r>
            <a:endParaRPr lang="en-US" sz="1650" dirty="0"/>
          </a:p>
        </p:txBody>
      </p:sp>
      <p:sp>
        <p:nvSpPr>
          <p:cNvPr id="17" name="Text 15"/>
          <p:cNvSpPr/>
          <p:nvPr/>
        </p:nvSpPr>
        <p:spPr>
          <a:xfrm>
            <a:off x="3429000" y="3995928"/>
            <a:ext cx="7507224" cy="420624"/>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“I will stop, let you finish, and return calmly if I’m activated.”</a:t>
            </a:r>
            <a:endParaRPr lang="en-US" sz="1700" dirty="0"/>
          </a:p>
        </p:txBody>
      </p:sp>
      <p:sp>
        <p:nvSpPr>
          <p:cNvPr id="18" name="Shape 16"/>
          <p:cNvSpPr/>
          <p:nvPr/>
        </p:nvSpPr>
        <p:spPr>
          <a:xfrm>
            <a:off x="795528" y="4718304"/>
            <a:ext cx="10588752" cy="758952"/>
          </a:xfrm>
          <a:prstGeom prst="roundRect">
            <a:avLst/>
          </a:prstGeom>
          <a:solidFill>
            <a:srgbClr val="FFFFFF"/>
          </a:solidFill>
          <a:ln w="12700">
            <a:solidFill>
              <a:srgbClr val="DCE5E2"/>
            </a:solidFill>
            <a:prstDash val="solid"/>
          </a:ln>
        </p:spPr>
      </p:sp>
      <p:sp>
        <p:nvSpPr>
          <p:cNvPr id="19" name="Text 17"/>
          <p:cNvSpPr/>
          <p:nvPr/>
        </p:nvSpPr>
        <p:spPr>
          <a:xfrm>
            <a:off x="1060704" y="4910328"/>
            <a:ext cx="2350008" cy="310896"/>
          </a:xfrm>
          <a:prstGeom prst="rect">
            <a:avLst/>
          </a:prstGeom>
          <a:noFill/>
          <a:ln/>
        </p:spPr>
        <p:txBody>
          <a:bodyPr wrap="square" lIns="0" tIns="0" rIns="0" bIns="0" rtlCol="0" anchor="ctr">
            <a:normAutofit/>
          </a:bodyPr>
          <a:lstStyle/>
          <a:p>
            <a:pPr indent="0" marL="0">
              <a:buNone/>
            </a:pPr>
            <a:r>
              <a:rPr lang="en-US" sz="1650" b="1" dirty="0">
                <a:solidFill>
                  <a:srgbClr val="267E88"/>
                </a:solidFill>
                <a:latin typeface="Inter Display" pitchFamily="34" charset="0"/>
                <a:ea typeface="Inter Display" pitchFamily="34" charset="-122"/>
                <a:cs typeface="Inter Display" pitchFamily="34" charset="-120"/>
              </a:rPr>
              <a:t>YOU MAY NEED…</a:t>
            </a:r>
            <a:endParaRPr lang="en-US" sz="1650" dirty="0"/>
          </a:p>
        </p:txBody>
      </p:sp>
      <p:sp>
        <p:nvSpPr>
          <p:cNvPr id="20" name="Text 18"/>
          <p:cNvSpPr/>
          <p:nvPr/>
        </p:nvSpPr>
        <p:spPr>
          <a:xfrm>
            <a:off x="3429000" y="4873752"/>
            <a:ext cx="7507224" cy="420624"/>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“I understand you may want space and time to see the difference.”</a:t>
            </a:r>
            <a:endParaRPr lang="en-US" sz="17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02 / SHAME</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Shame narrows attention; curiosity can reopen it</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Distinguish useful remorse from global self-condemnation.</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26</a:t>
            </a:r>
            <a:endParaRPr lang="en-US" sz="1000" dirty="0"/>
          </a:p>
        </p:txBody>
      </p:sp>
      <p:sp>
        <p:nvSpPr>
          <p:cNvPr id="9" name="Shape 7"/>
          <p:cNvSpPr/>
          <p:nvPr/>
        </p:nvSpPr>
        <p:spPr>
          <a:xfrm>
            <a:off x="713232" y="2212848"/>
            <a:ext cx="3465576" cy="3246120"/>
          </a:xfrm>
          <a:prstGeom prst="roundRect">
            <a:avLst/>
          </a:prstGeom>
          <a:solidFill>
            <a:srgbClr val="FFFFFF"/>
          </a:solidFill>
          <a:ln w="12700">
            <a:solidFill>
              <a:srgbClr val="DCE5E2"/>
            </a:solidFill>
            <a:prstDash val="solid"/>
          </a:ln>
        </p:spPr>
      </p:sp>
      <p:sp>
        <p:nvSpPr>
          <p:cNvPr id="10" name="Shape 8"/>
          <p:cNvSpPr/>
          <p:nvPr/>
        </p:nvSpPr>
        <p:spPr>
          <a:xfrm>
            <a:off x="713232" y="2212848"/>
            <a:ext cx="59436" cy="3246120"/>
          </a:xfrm>
          <a:prstGeom prst="rect">
            <a:avLst/>
          </a:prstGeom>
          <a:solidFill>
            <a:srgbClr val="267E88"/>
          </a:solidFill>
          <a:ln w="12700">
            <a:solidFill>
              <a:srgbClr val="267E88">
                <a:alpha val="0"/>
              </a:srgbClr>
            </a:solidFill>
            <a:prstDash val="solid"/>
          </a:ln>
        </p:spPr>
      </p:sp>
      <p:sp>
        <p:nvSpPr>
          <p:cNvPr id="11" name="Text 9"/>
          <p:cNvSpPr/>
          <p:nvPr/>
        </p:nvSpPr>
        <p:spPr>
          <a:xfrm>
            <a:off x="914400"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SHAME LOOP</a:t>
            </a:r>
            <a:endParaRPr lang="en-US" sz="1750" dirty="0"/>
          </a:p>
        </p:txBody>
      </p:sp>
      <p:sp>
        <p:nvSpPr>
          <p:cNvPr id="12" name="Text 10"/>
          <p:cNvSpPr/>
          <p:nvPr/>
        </p:nvSpPr>
        <p:spPr>
          <a:xfrm>
            <a:off x="914400"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“I am terrible, so I should hide.”  → withdrawal, defensiveness, secrecy, or despair.</a:t>
            </a:r>
            <a:endParaRPr lang="en-US" sz="1530" dirty="0"/>
          </a:p>
        </p:txBody>
      </p:sp>
      <p:sp>
        <p:nvSpPr>
          <p:cNvPr id="13" name="Shape 11"/>
          <p:cNvSpPr/>
          <p:nvPr/>
        </p:nvSpPr>
        <p:spPr>
          <a:xfrm>
            <a:off x="4352544" y="2212848"/>
            <a:ext cx="3465576" cy="3246120"/>
          </a:xfrm>
          <a:prstGeom prst="roundRect">
            <a:avLst/>
          </a:prstGeom>
          <a:solidFill>
            <a:srgbClr val="FFFFFF"/>
          </a:solidFill>
          <a:ln w="12700">
            <a:solidFill>
              <a:srgbClr val="DCE5E2"/>
            </a:solidFill>
            <a:prstDash val="solid"/>
          </a:ln>
        </p:spPr>
      </p:sp>
      <p:sp>
        <p:nvSpPr>
          <p:cNvPr id="14" name="Shape 12"/>
          <p:cNvSpPr/>
          <p:nvPr/>
        </p:nvSpPr>
        <p:spPr>
          <a:xfrm>
            <a:off x="4352544" y="2212848"/>
            <a:ext cx="59436" cy="3246120"/>
          </a:xfrm>
          <a:prstGeom prst="rect">
            <a:avLst/>
          </a:prstGeom>
          <a:solidFill>
            <a:srgbClr val="E6AF45"/>
          </a:solidFill>
          <a:ln w="12700">
            <a:solidFill>
              <a:srgbClr val="E6AF45">
                <a:alpha val="0"/>
              </a:srgbClr>
            </a:solidFill>
            <a:prstDash val="solid"/>
          </a:ln>
        </p:spPr>
      </p:sp>
      <p:sp>
        <p:nvSpPr>
          <p:cNvPr id="15" name="Text 13"/>
          <p:cNvSpPr/>
          <p:nvPr/>
        </p:nvSpPr>
        <p:spPr>
          <a:xfrm>
            <a:off x="4553712"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RESPONSIBLE REMORSE</a:t>
            </a:r>
            <a:endParaRPr lang="en-US" sz="1750" dirty="0"/>
          </a:p>
        </p:txBody>
      </p:sp>
      <p:sp>
        <p:nvSpPr>
          <p:cNvPr id="16" name="Text 14"/>
          <p:cNvSpPr/>
          <p:nvPr/>
        </p:nvSpPr>
        <p:spPr>
          <a:xfrm>
            <a:off x="4553712"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“I did something harmful.”  → truth, appropriate grief, ownership, corrective action.</a:t>
            </a:r>
            <a:endParaRPr lang="en-US" sz="1530" dirty="0"/>
          </a:p>
        </p:txBody>
      </p:sp>
      <p:sp>
        <p:nvSpPr>
          <p:cNvPr id="17" name="Shape 15"/>
          <p:cNvSpPr/>
          <p:nvPr/>
        </p:nvSpPr>
        <p:spPr>
          <a:xfrm>
            <a:off x="7991856" y="2212848"/>
            <a:ext cx="3465576" cy="3246120"/>
          </a:xfrm>
          <a:prstGeom prst="roundRect">
            <a:avLst/>
          </a:prstGeom>
          <a:solidFill>
            <a:srgbClr val="FFFFFF"/>
          </a:solidFill>
          <a:ln w="12700">
            <a:solidFill>
              <a:srgbClr val="DCE5E2"/>
            </a:solidFill>
            <a:prstDash val="solid"/>
          </a:ln>
        </p:spPr>
      </p:sp>
      <p:sp>
        <p:nvSpPr>
          <p:cNvPr id="18" name="Shape 16"/>
          <p:cNvSpPr/>
          <p:nvPr/>
        </p:nvSpPr>
        <p:spPr>
          <a:xfrm>
            <a:off x="7991856" y="2212848"/>
            <a:ext cx="59436" cy="3246120"/>
          </a:xfrm>
          <a:prstGeom prst="rect">
            <a:avLst/>
          </a:prstGeom>
          <a:solidFill>
            <a:srgbClr val="CC715B"/>
          </a:solidFill>
          <a:ln w="12700">
            <a:solidFill>
              <a:srgbClr val="CC715B">
                <a:alpha val="0"/>
              </a:srgbClr>
            </a:solidFill>
            <a:prstDash val="solid"/>
          </a:ln>
        </p:spPr>
      </p:sp>
      <p:sp>
        <p:nvSpPr>
          <p:cNvPr id="19" name="Text 17"/>
          <p:cNvSpPr/>
          <p:nvPr/>
        </p:nvSpPr>
        <p:spPr>
          <a:xfrm>
            <a:off x="8193024"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CURIOUS ATTENTION</a:t>
            </a:r>
            <a:endParaRPr lang="en-US" sz="1750" dirty="0"/>
          </a:p>
        </p:txBody>
      </p:sp>
      <p:sp>
        <p:nvSpPr>
          <p:cNvPr id="20" name="Text 18"/>
          <p:cNvSpPr/>
          <p:nvPr/>
        </p:nvSpPr>
        <p:spPr>
          <a:xfrm>
            <a:off x="8193024"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“What happened in me, and what must change?”  → reflection without minimizing harm.</a:t>
            </a:r>
            <a:endParaRPr lang="en-US" sz="1530" dirty="0"/>
          </a:p>
        </p:txBody>
      </p:sp>
      <p:sp>
        <p:nvSpPr>
          <p:cNvPr id="21" name="Shape 19"/>
          <p:cNvSpPr/>
          <p:nvPr/>
        </p:nvSpPr>
        <p:spPr>
          <a:xfrm>
            <a:off x="713232" y="5605272"/>
            <a:ext cx="10771632" cy="502920"/>
          </a:xfrm>
          <a:prstGeom prst="roundRect">
            <a:avLst/>
          </a:prstGeom>
          <a:solidFill>
            <a:srgbClr val="E7F1EF"/>
          </a:solidFill>
          <a:ln w="12700">
            <a:solidFill>
              <a:srgbClr val="E7F1EF"/>
            </a:solidFill>
            <a:prstDash val="solid"/>
          </a:ln>
        </p:spPr>
      </p:sp>
      <p:sp>
        <p:nvSpPr>
          <p:cNvPr id="22" name="Text 20"/>
          <p:cNvSpPr/>
          <p:nvPr/>
        </p:nvSpPr>
        <p:spPr>
          <a:xfrm>
            <a:off x="941832" y="5678424"/>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Avoiding shame is not the same as avoiding accountability.</a:t>
            </a:r>
            <a:endParaRPr lang="en-US" sz="154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02 / REPAIR</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Attention changes the quality of the conversation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Repair often begins with how someone notices the other person—not with the perfect phrase.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27</a:t>
            </a:r>
            <a:endParaRPr lang="en-US" sz="1000" dirty="0"/>
          </a:p>
        </p:txBody>
      </p:sp>
      <p:sp>
        <p:nvSpPr>
          <p:cNvPr id="9" name="Shape 7"/>
          <p:cNvSpPr/>
          <p:nvPr/>
        </p:nvSpPr>
        <p:spPr>
          <a:xfrm>
            <a:off x="713232" y="2212848"/>
            <a:ext cx="3465576" cy="3246120"/>
          </a:xfrm>
          <a:prstGeom prst="roundRect">
            <a:avLst/>
          </a:prstGeom>
          <a:solidFill>
            <a:srgbClr val="FFFFFF"/>
          </a:solidFill>
          <a:ln w="12700">
            <a:solidFill>
              <a:srgbClr val="DCE5E2"/>
            </a:solidFill>
            <a:prstDash val="solid"/>
          </a:ln>
        </p:spPr>
      </p:sp>
      <p:sp>
        <p:nvSpPr>
          <p:cNvPr id="10" name="Shape 8"/>
          <p:cNvSpPr/>
          <p:nvPr/>
        </p:nvSpPr>
        <p:spPr>
          <a:xfrm>
            <a:off x="713232" y="2212848"/>
            <a:ext cx="59436" cy="3246120"/>
          </a:xfrm>
          <a:prstGeom prst="rect">
            <a:avLst/>
          </a:prstGeom>
          <a:solidFill>
            <a:srgbClr val="267E88"/>
          </a:solidFill>
          <a:ln w="12700">
            <a:solidFill>
              <a:srgbClr val="267E88">
                <a:alpha val="0"/>
              </a:srgbClr>
            </a:solidFill>
            <a:prstDash val="solid"/>
          </a:ln>
        </p:spPr>
      </p:sp>
      <p:sp>
        <p:nvSpPr>
          <p:cNvPr id="11" name="Text 9"/>
          <p:cNvSpPr/>
          <p:nvPr/>
        </p:nvSpPr>
        <p:spPr>
          <a:xfrm>
            <a:off x="914400"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PAY ATTENTION</a:t>
            </a:r>
            <a:endParaRPr lang="en-US" sz="1750" dirty="0"/>
          </a:p>
        </p:txBody>
      </p:sp>
      <p:sp>
        <p:nvSpPr>
          <p:cNvPr id="12" name="Text 10"/>
          <p:cNvSpPr/>
          <p:nvPr/>
        </p:nvSpPr>
        <p:spPr>
          <a:xfrm>
            <a:off x="914400"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Notice expressions, tone, tension, silence, and the actual words being spoken.</a:t>
            </a:r>
            <a:endParaRPr lang="en-US" sz="1530" dirty="0"/>
          </a:p>
        </p:txBody>
      </p:sp>
      <p:sp>
        <p:nvSpPr>
          <p:cNvPr id="13" name="Shape 11"/>
          <p:cNvSpPr/>
          <p:nvPr/>
        </p:nvSpPr>
        <p:spPr>
          <a:xfrm>
            <a:off x="4352544" y="2212848"/>
            <a:ext cx="3465576" cy="3246120"/>
          </a:xfrm>
          <a:prstGeom prst="roundRect">
            <a:avLst/>
          </a:prstGeom>
          <a:solidFill>
            <a:srgbClr val="FFFFFF"/>
          </a:solidFill>
          <a:ln w="12700">
            <a:solidFill>
              <a:srgbClr val="DCE5E2"/>
            </a:solidFill>
            <a:prstDash val="solid"/>
          </a:ln>
        </p:spPr>
      </p:sp>
      <p:sp>
        <p:nvSpPr>
          <p:cNvPr id="14" name="Shape 12"/>
          <p:cNvSpPr/>
          <p:nvPr/>
        </p:nvSpPr>
        <p:spPr>
          <a:xfrm>
            <a:off x="4352544" y="2212848"/>
            <a:ext cx="59436" cy="3246120"/>
          </a:xfrm>
          <a:prstGeom prst="rect">
            <a:avLst/>
          </a:prstGeom>
          <a:solidFill>
            <a:srgbClr val="E6AF45"/>
          </a:solidFill>
          <a:ln w="12700">
            <a:solidFill>
              <a:srgbClr val="E6AF45">
                <a:alpha val="0"/>
              </a:srgbClr>
            </a:solidFill>
            <a:prstDash val="solid"/>
          </a:ln>
        </p:spPr>
      </p:sp>
      <p:sp>
        <p:nvSpPr>
          <p:cNvPr id="15" name="Text 13"/>
          <p:cNvSpPr/>
          <p:nvPr/>
        </p:nvSpPr>
        <p:spPr>
          <a:xfrm>
            <a:off x="4553712"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GET CURIOUS</a:t>
            </a:r>
            <a:endParaRPr lang="en-US" sz="1750" dirty="0"/>
          </a:p>
        </p:txBody>
      </p:sp>
      <p:sp>
        <p:nvSpPr>
          <p:cNvPr id="16" name="Text 14"/>
          <p:cNvSpPr/>
          <p:nvPr/>
        </p:nvSpPr>
        <p:spPr>
          <a:xfrm>
            <a:off x="4553712"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Ask what you may have missed; name your own assumptions instead of treating them as facts.</a:t>
            </a:r>
            <a:endParaRPr lang="en-US" sz="1530" dirty="0"/>
          </a:p>
        </p:txBody>
      </p:sp>
      <p:sp>
        <p:nvSpPr>
          <p:cNvPr id="17" name="Shape 15"/>
          <p:cNvSpPr/>
          <p:nvPr/>
        </p:nvSpPr>
        <p:spPr>
          <a:xfrm>
            <a:off x="7991856" y="2212848"/>
            <a:ext cx="3465576" cy="3246120"/>
          </a:xfrm>
          <a:prstGeom prst="roundRect">
            <a:avLst/>
          </a:prstGeom>
          <a:solidFill>
            <a:srgbClr val="FFFFFF"/>
          </a:solidFill>
          <a:ln w="12700">
            <a:solidFill>
              <a:srgbClr val="DCE5E2"/>
            </a:solidFill>
            <a:prstDash val="solid"/>
          </a:ln>
        </p:spPr>
      </p:sp>
      <p:sp>
        <p:nvSpPr>
          <p:cNvPr id="18" name="Shape 16"/>
          <p:cNvSpPr/>
          <p:nvPr/>
        </p:nvSpPr>
        <p:spPr>
          <a:xfrm>
            <a:off x="7991856" y="2212848"/>
            <a:ext cx="59436" cy="3246120"/>
          </a:xfrm>
          <a:prstGeom prst="rect">
            <a:avLst/>
          </a:prstGeom>
          <a:solidFill>
            <a:srgbClr val="CC715B"/>
          </a:solidFill>
          <a:ln w="12700">
            <a:solidFill>
              <a:srgbClr val="CC715B">
                <a:alpha val="0"/>
              </a:srgbClr>
            </a:solidFill>
            <a:prstDash val="solid"/>
          </a:ln>
        </p:spPr>
      </p:sp>
      <p:sp>
        <p:nvSpPr>
          <p:cNvPr id="19" name="Text 17"/>
          <p:cNvSpPr/>
          <p:nvPr/>
        </p:nvSpPr>
        <p:spPr>
          <a:xfrm>
            <a:off x="8193024"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MAKE ROOM</a:t>
            </a:r>
            <a:endParaRPr lang="en-US" sz="1750" dirty="0"/>
          </a:p>
        </p:txBody>
      </p:sp>
      <p:sp>
        <p:nvSpPr>
          <p:cNvPr id="20" name="Text 18"/>
          <p:cNvSpPr/>
          <p:nvPr/>
        </p:nvSpPr>
        <p:spPr>
          <a:xfrm>
            <a:off x="8193024"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Listen without requiring agreement or immediate emotional reassurance in return.</a:t>
            </a:r>
            <a:endParaRPr lang="en-US" sz="1530" dirty="0"/>
          </a:p>
        </p:txBody>
      </p:sp>
      <p:sp>
        <p:nvSpPr>
          <p:cNvPr id="21" name="Shape 19"/>
          <p:cNvSpPr/>
          <p:nvPr/>
        </p:nvSpPr>
        <p:spPr>
          <a:xfrm>
            <a:off x="713232" y="5605272"/>
            <a:ext cx="10771632" cy="502920"/>
          </a:xfrm>
          <a:prstGeom prst="roundRect">
            <a:avLst/>
          </a:prstGeom>
          <a:solidFill>
            <a:srgbClr val="E7F1EF"/>
          </a:solidFill>
          <a:ln w="12700">
            <a:solidFill>
              <a:srgbClr val="E7F1EF"/>
            </a:solidFill>
            <a:prstDash val="solid"/>
          </a:ln>
        </p:spPr>
      </p:sp>
      <p:sp>
        <p:nvSpPr>
          <p:cNvPr id="22" name="Text 20"/>
          <p:cNvSpPr/>
          <p:nvPr/>
        </p:nvSpPr>
        <p:spPr>
          <a:xfrm>
            <a:off x="941832" y="5678424"/>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“Help me understand what this was like for you” is a beginning, not an ending.</a:t>
            </a:r>
            <a:endParaRPr lang="en-US" sz="154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02 / FAITH &amp; BEAUTY</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From hiding toward truth and creative repair</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Genesis offers a spiritual lens for vulnerability, shame, and the human capacity to make beauty.</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28</a:t>
            </a:r>
            <a:endParaRPr lang="en-US" sz="1000" dirty="0"/>
          </a:p>
        </p:txBody>
      </p:sp>
      <p:sp>
        <p:nvSpPr>
          <p:cNvPr id="9" name="Shape 7"/>
          <p:cNvSpPr/>
          <p:nvPr/>
        </p:nvSpPr>
        <p:spPr>
          <a:xfrm>
            <a:off x="713232" y="2139696"/>
            <a:ext cx="5212080" cy="3337560"/>
          </a:xfrm>
          <a:prstGeom prst="roundRect">
            <a:avLst/>
          </a:prstGeom>
          <a:solidFill>
            <a:srgbClr val="FFFFFF"/>
          </a:solidFill>
          <a:ln w="12700">
            <a:solidFill>
              <a:srgbClr val="DCE5E2"/>
            </a:solidFill>
            <a:prstDash val="solid"/>
          </a:ln>
        </p:spPr>
      </p:sp>
      <p:sp>
        <p:nvSpPr>
          <p:cNvPr id="10" name="Shape 8"/>
          <p:cNvSpPr/>
          <p:nvPr/>
        </p:nvSpPr>
        <p:spPr>
          <a:xfrm>
            <a:off x="713232" y="2139696"/>
            <a:ext cx="59436" cy="3337560"/>
          </a:xfrm>
          <a:prstGeom prst="rect">
            <a:avLst/>
          </a:prstGeom>
          <a:solidFill>
            <a:srgbClr val="267E88"/>
          </a:solidFill>
          <a:ln w="12700">
            <a:solidFill>
              <a:srgbClr val="267E88">
                <a:alpha val="0"/>
              </a:srgbClr>
            </a:solidFill>
            <a:prstDash val="solid"/>
          </a:ln>
        </p:spPr>
      </p:sp>
      <p:sp>
        <p:nvSpPr>
          <p:cNvPr id="11" name="Text 9"/>
          <p:cNvSpPr/>
          <p:nvPr/>
        </p:nvSpPr>
        <p:spPr>
          <a:xfrm>
            <a:off x="914400" y="2304288"/>
            <a:ext cx="4800600"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The story of hiding</a:t>
            </a:r>
            <a:endParaRPr lang="en-US" sz="1750" dirty="0"/>
          </a:p>
        </p:txBody>
      </p:sp>
      <p:sp>
        <p:nvSpPr>
          <p:cNvPr id="12" name="Text 10"/>
          <p:cNvSpPr/>
          <p:nvPr/>
        </p:nvSpPr>
        <p:spPr>
          <a:xfrm>
            <a:off x="914400" y="2816352"/>
            <a:ext cx="4800600" cy="254203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In Genesis 3, shame and fear are followed by concealment and blame—an evocative picture of fractured relationship.</a:t>
            </a:r>
            <a:endParaRPr lang="en-US" sz="1530" dirty="0"/>
          </a:p>
        </p:txBody>
      </p:sp>
      <p:sp>
        <p:nvSpPr>
          <p:cNvPr id="13" name="Shape 11"/>
          <p:cNvSpPr/>
          <p:nvPr/>
        </p:nvSpPr>
        <p:spPr>
          <a:xfrm>
            <a:off x="6099048" y="2139696"/>
            <a:ext cx="5358384" cy="3337560"/>
          </a:xfrm>
          <a:prstGeom prst="roundRect">
            <a:avLst/>
          </a:prstGeom>
          <a:solidFill>
            <a:srgbClr val="FFFFFF"/>
          </a:solidFill>
          <a:ln w="12700">
            <a:solidFill>
              <a:srgbClr val="DCE5E2"/>
            </a:solidFill>
            <a:prstDash val="solid"/>
          </a:ln>
        </p:spPr>
      </p:sp>
      <p:sp>
        <p:nvSpPr>
          <p:cNvPr id="14" name="Shape 12"/>
          <p:cNvSpPr/>
          <p:nvPr/>
        </p:nvSpPr>
        <p:spPr>
          <a:xfrm>
            <a:off x="6099048" y="2139696"/>
            <a:ext cx="59436" cy="3337560"/>
          </a:xfrm>
          <a:prstGeom prst="rect">
            <a:avLst/>
          </a:prstGeom>
          <a:solidFill>
            <a:srgbClr val="CC715B"/>
          </a:solidFill>
          <a:ln w="12700">
            <a:solidFill>
              <a:srgbClr val="CC715B">
                <a:alpha val="0"/>
              </a:srgbClr>
            </a:solidFill>
            <a:prstDash val="solid"/>
          </a:ln>
        </p:spPr>
      </p:sp>
      <p:sp>
        <p:nvSpPr>
          <p:cNvPr id="15" name="Text 13"/>
          <p:cNvSpPr/>
          <p:nvPr/>
        </p:nvSpPr>
        <p:spPr>
          <a:xfrm>
            <a:off x="6300216" y="2304288"/>
            <a:ext cx="4946904"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The image of God</a:t>
            </a:r>
            <a:endParaRPr lang="en-US" sz="1750" dirty="0"/>
          </a:p>
        </p:txBody>
      </p:sp>
      <p:sp>
        <p:nvSpPr>
          <p:cNvPr id="16" name="Text 14"/>
          <p:cNvSpPr/>
          <p:nvPr/>
        </p:nvSpPr>
        <p:spPr>
          <a:xfrm>
            <a:off x="6300216" y="2816352"/>
            <a:ext cx="4946904" cy="254203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Genesis 1:26–27 affirms human dignity. Thompson’s notes also connect being made in God’s image with creativity and beauty.</a:t>
            </a:r>
            <a:endParaRPr lang="en-US" sz="1530" dirty="0"/>
          </a:p>
        </p:txBody>
      </p:sp>
      <p:sp>
        <p:nvSpPr>
          <p:cNvPr id="17" name="Shape 15"/>
          <p:cNvSpPr/>
          <p:nvPr/>
        </p:nvSpPr>
        <p:spPr>
          <a:xfrm>
            <a:off x="713232" y="5614416"/>
            <a:ext cx="10771632" cy="502920"/>
          </a:xfrm>
          <a:prstGeom prst="roundRect">
            <a:avLst/>
          </a:prstGeom>
          <a:solidFill>
            <a:srgbClr val="E7F1EF"/>
          </a:solidFill>
          <a:ln w="12700">
            <a:solidFill>
              <a:srgbClr val="E7F1EF"/>
            </a:solidFill>
            <a:prstDash val="solid"/>
          </a:ln>
        </p:spPr>
      </p:sp>
      <p:sp>
        <p:nvSpPr>
          <p:cNvPr id="18" name="Text 16"/>
          <p:cNvSpPr/>
          <p:nvPr/>
        </p:nvSpPr>
        <p:spPr>
          <a:xfrm>
            <a:off x="941832" y="5687568"/>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Spiritual invitation: bring truth into the light without confusing exposure with safety.</a:t>
            </a:r>
            <a:endParaRPr lang="en-US" sz="154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02 / LIMITS OF REPAIR</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Sometimes the next right step is distance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Healthy repair needs freedom, appropriate accountability, and actual safety.</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29</a:t>
            </a:r>
            <a:endParaRPr lang="en-US" sz="1000" dirty="0"/>
          </a:p>
        </p:txBody>
      </p:sp>
      <p:sp>
        <p:nvSpPr>
          <p:cNvPr id="9" name="Shape 7"/>
          <p:cNvSpPr/>
          <p:nvPr/>
        </p:nvSpPr>
        <p:spPr>
          <a:xfrm>
            <a:off x="758952" y="2048256"/>
            <a:ext cx="10735056" cy="731520"/>
          </a:xfrm>
          <a:prstGeom prst="roundRect">
            <a:avLst/>
          </a:prstGeom>
          <a:solidFill>
            <a:srgbClr val="E7F1EF"/>
          </a:solidFill>
          <a:ln w="12700">
            <a:solidFill>
              <a:srgbClr val="DCE5E2"/>
            </a:solidFill>
            <a:prstDash val="solid"/>
          </a:ln>
        </p:spPr>
      </p:sp>
      <p:sp>
        <p:nvSpPr>
          <p:cNvPr id="10" name="Text 8"/>
          <p:cNvSpPr/>
          <p:nvPr/>
        </p:nvSpPr>
        <p:spPr>
          <a:xfrm>
            <a:off x="987552" y="2240280"/>
            <a:ext cx="2743200" cy="338328"/>
          </a:xfrm>
          <a:prstGeom prst="rect">
            <a:avLst/>
          </a:prstGeom>
          <a:noFill/>
          <a:ln/>
        </p:spPr>
        <p:txBody>
          <a:bodyPr wrap="square" lIns="0" tIns="0" rIns="0" bIns="0" rtlCol="0" anchor="ctr">
            <a:normAutofit/>
          </a:bodyPr>
          <a:lstStyle/>
          <a:p>
            <a:pPr indent="0" marL="0">
              <a:buNone/>
            </a:pPr>
            <a:r>
              <a:rPr lang="en-US" sz="1670" b="1" dirty="0">
                <a:solidFill>
                  <a:srgbClr val="267E88"/>
                </a:solidFill>
                <a:latin typeface="Inter Display" pitchFamily="34" charset="0"/>
                <a:ea typeface="Inter Display" pitchFamily="34" charset="-122"/>
                <a:cs typeface="Inter Display" pitchFamily="34" charset="-120"/>
              </a:rPr>
              <a:t>DO NOT RUSH</a:t>
            </a:r>
            <a:endParaRPr lang="en-US" sz="1670" dirty="0"/>
          </a:p>
        </p:txBody>
      </p:sp>
      <p:sp>
        <p:nvSpPr>
          <p:cNvPr id="11" name="Text 9"/>
          <p:cNvSpPr/>
          <p:nvPr/>
        </p:nvSpPr>
        <p:spPr>
          <a:xfrm>
            <a:off x="3675888" y="2194560"/>
            <a:ext cx="7498080" cy="457200"/>
          </a:xfrm>
          <a:prstGeom prst="rect">
            <a:avLst/>
          </a:prstGeom>
          <a:noFill/>
          <a:ln/>
        </p:spPr>
        <p:txBody>
          <a:bodyPr wrap="square" lIns="0" tIns="0" rIns="0" bIns="0" rtlCol="0" anchor="ctr">
            <a:normAutofit/>
          </a:bodyPr>
          <a:lstStyle/>
          <a:p>
            <a:pPr indent="0" marL="0">
              <a:buNone/>
            </a:pPr>
            <a:r>
              <a:rPr lang="en-US" sz="1640" dirty="0">
                <a:solidFill>
                  <a:srgbClr val="263E49"/>
                </a:solidFill>
                <a:latin typeface="Inter" pitchFamily="34" charset="0"/>
                <a:ea typeface="Inter" pitchFamily="34" charset="-122"/>
                <a:cs typeface="Inter" pitchFamily="34" charset="-120"/>
              </a:rPr>
              <a:t>Healing and rebuilding trust have different timelines for different people.</a:t>
            </a:r>
            <a:endParaRPr lang="en-US" sz="1640" dirty="0"/>
          </a:p>
        </p:txBody>
      </p:sp>
      <p:sp>
        <p:nvSpPr>
          <p:cNvPr id="12" name="Shape 10"/>
          <p:cNvSpPr/>
          <p:nvPr/>
        </p:nvSpPr>
        <p:spPr>
          <a:xfrm>
            <a:off x="758952" y="2889504"/>
            <a:ext cx="10735056" cy="731520"/>
          </a:xfrm>
          <a:prstGeom prst="roundRect">
            <a:avLst/>
          </a:prstGeom>
          <a:solidFill>
            <a:srgbClr val="FFFFFF"/>
          </a:solidFill>
          <a:ln w="12700">
            <a:solidFill>
              <a:srgbClr val="DCE5E2"/>
            </a:solidFill>
            <a:prstDash val="solid"/>
          </a:ln>
        </p:spPr>
      </p:sp>
      <p:sp>
        <p:nvSpPr>
          <p:cNvPr id="13" name="Text 11"/>
          <p:cNvSpPr/>
          <p:nvPr/>
        </p:nvSpPr>
        <p:spPr>
          <a:xfrm>
            <a:off x="987552" y="3081528"/>
            <a:ext cx="2743200" cy="338328"/>
          </a:xfrm>
          <a:prstGeom prst="rect">
            <a:avLst/>
          </a:prstGeom>
          <a:noFill/>
          <a:ln/>
        </p:spPr>
        <p:txBody>
          <a:bodyPr wrap="square" lIns="0" tIns="0" rIns="0" bIns="0" rtlCol="0" anchor="ctr">
            <a:normAutofit/>
          </a:bodyPr>
          <a:lstStyle/>
          <a:p>
            <a:pPr indent="0" marL="0">
              <a:buNone/>
            </a:pPr>
            <a:r>
              <a:rPr lang="en-US" sz="1670" b="1" dirty="0">
                <a:solidFill>
                  <a:srgbClr val="267E88"/>
                </a:solidFill>
                <a:latin typeface="Inter Display" pitchFamily="34" charset="0"/>
                <a:ea typeface="Inter Display" pitchFamily="34" charset="-122"/>
                <a:cs typeface="Inter Display" pitchFamily="34" charset="-120"/>
              </a:rPr>
              <a:t>DO NOT EQUATE</a:t>
            </a:r>
            <a:endParaRPr lang="en-US" sz="1670" dirty="0"/>
          </a:p>
        </p:txBody>
      </p:sp>
      <p:sp>
        <p:nvSpPr>
          <p:cNvPr id="14" name="Text 12"/>
          <p:cNvSpPr/>
          <p:nvPr/>
        </p:nvSpPr>
        <p:spPr>
          <a:xfrm>
            <a:off x="3675888" y="3035808"/>
            <a:ext cx="7498080" cy="457200"/>
          </a:xfrm>
          <a:prstGeom prst="rect">
            <a:avLst/>
          </a:prstGeom>
          <a:noFill/>
          <a:ln/>
        </p:spPr>
        <p:txBody>
          <a:bodyPr wrap="square" lIns="0" tIns="0" rIns="0" bIns="0" rtlCol="0" anchor="ctr">
            <a:normAutofit/>
          </a:bodyPr>
          <a:lstStyle/>
          <a:p>
            <a:pPr indent="0" marL="0">
              <a:buNone/>
            </a:pPr>
            <a:r>
              <a:rPr lang="en-US" sz="1640" dirty="0">
                <a:solidFill>
                  <a:srgbClr val="263E49"/>
                </a:solidFill>
                <a:latin typeface="Inter" pitchFamily="34" charset="0"/>
                <a:ea typeface="Inter" pitchFamily="34" charset="-122"/>
                <a:cs typeface="Inter" pitchFamily="34" charset="-120"/>
              </a:rPr>
              <a:t>Forgiveness, renewed contact, and reconciliation are distinct choices.</a:t>
            </a:r>
            <a:endParaRPr lang="en-US" sz="1640" dirty="0"/>
          </a:p>
        </p:txBody>
      </p:sp>
      <p:sp>
        <p:nvSpPr>
          <p:cNvPr id="15" name="Shape 13"/>
          <p:cNvSpPr/>
          <p:nvPr/>
        </p:nvSpPr>
        <p:spPr>
          <a:xfrm>
            <a:off x="758952" y="3730752"/>
            <a:ext cx="10735056" cy="731520"/>
          </a:xfrm>
          <a:prstGeom prst="roundRect">
            <a:avLst/>
          </a:prstGeom>
          <a:solidFill>
            <a:srgbClr val="E7F1EF"/>
          </a:solidFill>
          <a:ln w="12700">
            <a:solidFill>
              <a:srgbClr val="DCE5E2"/>
            </a:solidFill>
            <a:prstDash val="solid"/>
          </a:ln>
        </p:spPr>
      </p:sp>
      <p:sp>
        <p:nvSpPr>
          <p:cNvPr id="16" name="Text 14"/>
          <p:cNvSpPr/>
          <p:nvPr/>
        </p:nvSpPr>
        <p:spPr>
          <a:xfrm>
            <a:off x="987552" y="3922776"/>
            <a:ext cx="2743200" cy="338328"/>
          </a:xfrm>
          <a:prstGeom prst="rect">
            <a:avLst/>
          </a:prstGeom>
          <a:noFill/>
          <a:ln/>
        </p:spPr>
        <p:txBody>
          <a:bodyPr wrap="square" lIns="0" tIns="0" rIns="0" bIns="0" rtlCol="0" anchor="ctr">
            <a:normAutofit/>
          </a:bodyPr>
          <a:lstStyle/>
          <a:p>
            <a:pPr indent="0" marL="0">
              <a:buNone/>
            </a:pPr>
            <a:r>
              <a:rPr lang="en-US" sz="1670" b="1" dirty="0">
                <a:solidFill>
                  <a:srgbClr val="267E88"/>
                </a:solidFill>
                <a:latin typeface="Inter Display" pitchFamily="34" charset="0"/>
                <a:ea typeface="Inter Display" pitchFamily="34" charset="-122"/>
                <a:cs typeface="Inter Display" pitchFamily="34" charset="-120"/>
              </a:rPr>
              <a:t>DO NOT PRESSURE</a:t>
            </a:r>
            <a:endParaRPr lang="en-US" sz="1670" dirty="0"/>
          </a:p>
        </p:txBody>
      </p:sp>
      <p:sp>
        <p:nvSpPr>
          <p:cNvPr id="17" name="Text 15"/>
          <p:cNvSpPr/>
          <p:nvPr/>
        </p:nvSpPr>
        <p:spPr>
          <a:xfrm>
            <a:off x="3675888" y="3877056"/>
            <a:ext cx="7498080" cy="457200"/>
          </a:xfrm>
          <a:prstGeom prst="rect">
            <a:avLst/>
          </a:prstGeom>
          <a:noFill/>
          <a:ln/>
        </p:spPr>
        <p:txBody>
          <a:bodyPr wrap="square" lIns="0" tIns="0" rIns="0" bIns="0" rtlCol="0" anchor="ctr">
            <a:normAutofit/>
          </a:bodyPr>
          <a:lstStyle/>
          <a:p>
            <a:pPr indent="0" marL="0">
              <a:buNone/>
            </a:pPr>
            <a:r>
              <a:rPr lang="en-US" sz="1640" dirty="0">
                <a:solidFill>
                  <a:srgbClr val="263E49"/>
                </a:solidFill>
                <a:latin typeface="Inter" pitchFamily="34" charset="0"/>
                <a:ea typeface="Inter" pitchFamily="34" charset="-122"/>
                <a:cs typeface="Inter" pitchFamily="34" charset="-120"/>
              </a:rPr>
              <a:t>No one owes closeness to someone who has repeatedly violated boundaries.</a:t>
            </a:r>
            <a:endParaRPr lang="en-US" sz="1640" dirty="0"/>
          </a:p>
        </p:txBody>
      </p:sp>
      <p:sp>
        <p:nvSpPr>
          <p:cNvPr id="18" name="Shape 16"/>
          <p:cNvSpPr/>
          <p:nvPr/>
        </p:nvSpPr>
        <p:spPr>
          <a:xfrm>
            <a:off x="758952" y="4572000"/>
            <a:ext cx="10735056" cy="731520"/>
          </a:xfrm>
          <a:prstGeom prst="roundRect">
            <a:avLst/>
          </a:prstGeom>
          <a:solidFill>
            <a:srgbClr val="FFFFFF"/>
          </a:solidFill>
          <a:ln w="12700">
            <a:solidFill>
              <a:srgbClr val="DCE5E2"/>
            </a:solidFill>
            <a:prstDash val="solid"/>
          </a:ln>
        </p:spPr>
      </p:sp>
      <p:sp>
        <p:nvSpPr>
          <p:cNvPr id="19" name="Text 17"/>
          <p:cNvSpPr/>
          <p:nvPr/>
        </p:nvSpPr>
        <p:spPr>
          <a:xfrm>
            <a:off x="987552" y="4764024"/>
            <a:ext cx="2743200" cy="338328"/>
          </a:xfrm>
          <a:prstGeom prst="rect">
            <a:avLst/>
          </a:prstGeom>
          <a:noFill/>
          <a:ln/>
        </p:spPr>
        <p:txBody>
          <a:bodyPr wrap="square" lIns="0" tIns="0" rIns="0" bIns="0" rtlCol="0" anchor="ctr">
            <a:normAutofit/>
          </a:bodyPr>
          <a:lstStyle/>
          <a:p>
            <a:pPr indent="0" marL="0">
              <a:buNone/>
            </a:pPr>
            <a:r>
              <a:rPr lang="en-US" sz="1670" b="1" dirty="0">
                <a:solidFill>
                  <a:srgbClr val="267E88"/>
                </a:solidFill>
                <a:latin typeface="Inter Display" pitchFamily="34" charset="0"/>
                <a:ea typeface="Inter Display" pitchFamily="34" charset="-122"/>
                <a:cs typeface="Inter Display" pitchFamily="34" charset="-120"/>
              </a:rPr>
              <a:t>DO SEEK HELP</a:t>
            </a:r>
            <a:endParaRPr lang="en-US" sz="1670" dirty="0"/>
          </a:p>
        </p:txBody>
      </p:sp>
      <p:sp>
        <p:nvSpPr>
          <p:cNvPr id="20" name="Text 18"/>
          <p:cNvSpPr/>
          <p:nvPr/>
        </p:nvSpPr>
        <p:spPr>
          <a:xfrm>
            <a:off x="3675888" y="4718304"/>
            <a:ext cx="7498080" cy="457200"/>
          </a:xfrm>
          <a:prstGeom prst="rect">
            <a:avLst/>
          </a:prstGeom>
          <a:noFill/>
          <a:ln/>
        </p:spPr>
        <p:txBody>
          <a:bodyPr wrap="square" lIns="0" tIns="0" rIns="0" bIns="0" rtlCol="0" anchor="ctr">
            <a:normAutofit/>
          </a:bodyPr>
          <a:lstStyle/>
          <a:p>
            <a:pPr indent="0" marL="0">
              <a:buNone/>
            </a:pPr>
            <a:r>
              <a:rPr lang="en-US" sz="1640" dirty="0">
                <a:solidFill>
                  <a:srgbClr val="263E49"/>
                </a:solidFill>
                <a:latin typeface="Inter" pitchFamily="34" charset="0"/>
                <a:ea typeface="Inter" pitchFamily="34" charset="-122"/>
                <a:cs typeface="Inter" pitchFamily="34" charset="-120"/>
              </a:rPr>
              <a:t>Ongoing abuse, intimidation, threats, or serious coercion require a safety-focused response.</a:t>
            </a:r>
            <a:endParaRPr lang="en-US" sz="1640" dirty="0"/>
          </a:p>
        </p:txBody>
      </p:sp>
      <p:sp>
        <p:nvSpPr>
          <p:cNvPr id="21" name="Shape 19"/>
          <p:cNvSpPr/>
          <p:nvPr/>
        </p:nvSpPr>
        <p:spPr>
          <a:xfrm>
            <a:off x="713232" y="5678424"/>
            <a:ext cx="10771632" cy="502920"/>
          </a:xfrm>
          <a:prstGeom prst="roundRect">
            <a:avLst/>
          </a:prstGeom>
          <a:solidFill>
            <a:srgbClr val="E7F1EF"/>
          </a:solidFill>
          <a:ln w="12700">
            <a:solidFill>
              <a:srgbClr val="E7F1EF"/>
            </a:solidFill>
            <a:prstDash val="solid"/>
          </a:ln>
        </p:spPr>
      </p:sp>
      <p:sp>
        <p:nvSpPr>
          <p:cNvPr id="22" name="Text 20"/>
          <p:cNvSpPr/>
          <p:nvPr/>
        </p:nvSpPr>
        <p:spPr>
          <a:xfrm>
            <a:off x="941832" y="5751576"/>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Safety is not earned through better wording; it must be demonstrated in behavior.</a:t>
            </a:r>
            <a:endParaRPr lang="en-US" sz="154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02 / REFLECTION</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Rupture-and-repair practice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Choose a low-stakes situation for practice before attempting deeply painful topics.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30</a:t>
            </a:r>
            <a:endParaRPr lang="en-US" sz="1000" dirty="0"/>
          </a:p>
        </p:txBody>
      </p:sp>
      <p:sp>
        <p:nvSpPr>
          <p:cNvPr id="9" name="Shape 7"/>
          <p:cNvSpPr/>
          <p:nvPr/>
        </p:nvSpPr>
        <p:spPr>
          <a:xfrm>
            <a:off x="932688" y="2340864"/>
            <a:ext cx="146304" cy="146304"/>
          </a:xfrm>
          <a:prstGeom prst="ellipse">
            <a:avLst/>
          </a:prstGeom>
          <a:solidFill>
            <a:srgbClr val="267E88"/>
          </a:solidFill>
          <a:ln w="12700">
            <a:solidFill>
              <a:srgbClr val="267E88">
                <a:alpha val="0"/>
              </a:srgbClr>
            </a:solidFill>
            <a:prstDash val="solid"/>
          </a:ln>
        </p:spPr>
      </p:sp>
      <p:sp>
        <p:nvSpPr>
          <p:cNvPr id="10" name="Text 8"/>
          <p:cNvSpPr/>
          <p:nvPr/>
        </p:nvSpPr>
        <p:spPr>
          <a:xfrm>
            <a:off x="1325880" y="2231136"/>
            <a:ext cx="9829800" cy="1124712"/>
          </a:xfrm>
          <a:prstGeom prst="rect">
            <a:avLst/>
          </a:prstGeom>
          <a:noFill/>
          <a:ln/>
        </p:spPr>
        <p:txBody>
          <a:bodyPr wrap="square" lIns="0" tIns="0" rIns="0" bIns="0" rtlCol="0" anchor="ctr">
            <a:normAutofit/>
          </a:bodyPr>
          <a:lstStyle/>
          <a:p>
            <a:pPr indent="0" marL="0">
              <a:buNone/>
            </a:pPr>
            <a:r>
              <a:rPr lang="en-US" sz="1980" dirty="0">
                <a:solidFill>
                  <a:srgbClr val="263E49"/>
                </a:solidFill>
                <a:latin typeface="Inter" pitchFamily="34" charset="0"/>
                <a:ea typeface="Inter" pitchFamily="34" charset="-122"/>
                <a:cs typeface="Inter" pitchFamily="34" charset="-120"/>
              </a:rPr>
              <a:t>What is one small rupture I could acknowledge without explaining it away?</a:t>
            </a:r>
            <a:endParaRPr lang="en-US" sz="1980" dirty="0"/>
          </a:p>
        </p:txBody>
      </p:sp>
      <p:sp>
        <p:nvSpPr>
          <p:cNvPr id="11" name="Shape 9"/>
          <p:cNvSpPr/>
          <p:nvPr/>
        </p:nvSpPr>
        <p:spPr>
          <a:xfrm>
            <a:off x="932688" y="3483864"/>
            <a:ext cx="146304" cy="146304"/>
          </a:xfrm>
          <a:prstGeom prst="ellipse">
            <a:avLst/>
          </a:prstGeom>
          <a:solidFill>
            <a:srgbClr val="E6AF45"/>
          </a:solidFill>
          <a:ln w="12700">
            <a:solidFill>
              <a:srgbClr val="E6AF45">
                <a:alpha val="0"/>
              </a:srgbClr>
            </a:solidFill>
            <a:prstDash val="solid"/>
          </a:ln>
        </p:spPr>
      </p:sp>
      <p:sp>
        <p:nvSpPr>
          <p:cNvPr id="12" name="Text 10"/>
          <p:cNvSpPr/>
          <p:nvPr/>
        </p:nvSpPr>
        <p:spPr>
          <a:xfrm>
            <a:off x="1325880" y="3374136"/>
            <a:ext cx="9829800" cy="1124712"/>
          </a:xfrm>
          <a:prstGeom prst="rect">
            <a:avLst/>
          </a:prstGeom>
          <a:noFill/>
          <a:ln/>
        </p:spPr>
        <p:txBody>
          <a:bodyPr wrap="square" lIns="0" tIns="0" rIns="0" bIns="0" rtlCol="0" anchor="ctr">
            <a:normAutofit/>
          </a:bodyPr>
          <a:lstStyle/>
          <a:p>
            <a:pPr indent="0" marL="0">
              <a:buNone/>
            </a:pPr>
            <a:r>
              <a:rPr lang="en-US" sz="1980" dirty="0">
                <a:solidFill>
                  <a:srgbClr val="263E49"/>
                </a:solidFill>
                <a:latin typeface="Inter" pitchFamily="34" charset="0"/>
                <a:ea typeface="Inter" pitchFamily="34" charset="-122"/>
                <a:cs typeface="Inter" pitchFamily="34" charset="-120"/>
              </a:rPr>
              <a:t>What would changed behavior look like if someone observed it over the next month?</a:t>
            </a:r>
            <a:endParaRPr lang="en-US" sz="1980" dirty="0"/>
          </a:p>
        </p:txBody>
      </p:sp>
      <p:sp>
        <p:nvSpPr>
          <p:cNvPr id="13" name="Shape 11"/>
          <p:cNvSpPr/>
          <p:nvPr/>
        </p:nvSpPr>
        <p:spPr>
          <a:xfrm>
            <a:off x="932688" y="4626864"/>
            <a:ext cx="146304" cy="146304"/>
          </a:xfrm>
          <a:prstGeom prst="ellipse">
            <a:avLst/>
          </a:prstGeom>
          <a:solidFill>
            <a:srgbClr val="CC715B"/>
          </a:solidFill>
          <a:ln w="12700">
            <a:solidFill>
              <a:srgbClr val="CC715B">
                <a:alpha val="0"/>
              </a:srgbClr>
            </a:solidFill>
            <a:prstDash val="solid"/>
          </a:ln>
        </p:spPr>
      </p:sp>
      <p:sp>
        <p:nvSpPr>
          <p:cNvPr id="14" name="Text 12"/>
          <p:cNvSpPr/>
          <p:nvPr/>
        </p:nvSpPr>
        <p:spPr>
          <a:xfrm>
            <a:off x="1325880" y="4517136"/>
            <a:ext cx="9829800" cy="1124712"/>
          </a:xfrm>
          <a:prstGeom prst="rect">
            <a:avLst/>
          </a:prstGeom>
          <a:noFill/>
          <a:ln/>
        </p:spPr>
        <p:txBody>
          <a:bodyPr wrap="square" lIns="0" tIns="0" rIns="0" bIns="0" rtlCol="0" anchor="ctr">
            <a:normAutofit/>
          </a:bodyPr>
          <a:lstStyle/>
          <a:p>
            <a:pPr indent="0" marL="0">
              <a:buNone/>
            </a:pPr>
            <a:r>
              <a:rPr lang="en-US" sz="1980" dirty="0">
                <a:solidFill>
                  <a:srgbClr val="263E49"/>
                </a:solidFill>
                <a:latin typeface="Inter" pitchFamily="34" charset="0"/>
                <a:ea typeface="Inter" pitchFamily="34" charset="-122"/>
                <a:cs typeface="Inter" pitchFamily="34" charset="-120"/>
              </a:rPr>
              <a:t>Where do I need to honor someone else’s limits—or state my own?</a:t>
            </a:r>
            <a:endParaRPr lang="en-US" sz="1980" dirty="0"/>
          </a:p>
        </p:txBody>
      </p:sp>
      <p:sp>
        <p:nvSpPr>
          <p:cNvPr id="15" name="Shape 13"/>
          <p:cNvSpPr/>
          <p:nvPr/>
        </p:nvSpPr>
        <p:spPr>
          <a:xfrm>
            <a:off x="713232" y="5596128"/>
            <a:ext cx="10771632" cy="502920"/>
          </a:xfrm>
          <a:prstGeom prst="roundRect">
            <a:avLst/>
          </a:prstGeom>
          <a:solidFill>
            <a:srgbClr val="E7F1EF"/>
          </a:solidFill>
          <a:ln w="12700">
            <a:solidFill>
              <a:srgbClr val="E7F1EF"/>
            </a:solidFill>
            <a:prstDash val="solid"/>
          </a:ln>
        </p:spPr>
      </p:sp>
      <p:sp>
        <p:nvSpPr>
          <p:cNvPr id="16" name="Text 14"/>
          <p:cNvSpPr/>
          <p:nvPr/>
        </p:nvSpPr>
        <p:spPr>
          <a:xfrm>
            <a:off x="941832" y="5669280"/>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Practice accountability without making another person responsible for your self-worth.</a:t>
            </a:r>
            <a:endParaRPr lang="en-US" sz="154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2303D"/>
        </a:solidFill>
      </p:bgPr>
    </p:bg>
    <p:spTree>
      <p:nvGrpSpPr>
        <p:cNvPr id="1" name=""/>
        <p:cNvGrpSpPr/>
        <p:nvPr/>
      </p:nvGrpSpPr>
      <p:grpSpPr>
        <a:xfrm>
          <a:off x="0" y="0"/>
          <a:ext cx="0" cy="0"/>
          <a:chOff x="0" y="0"/>
          <a:chExt cx="0" cy="0"/>
        </a:xfrm>
      </p:grpSpPr>
      <p:sp>
        <p:nvSpPr>
          <p:cNvPr id="2" name="Shape 0"/>
          <p:cNvSpPr/>
          <p:nvPr/>
        </p:nvSpPr>
        <p:spPr>
          <a:xfrm>
            <a:off x="0" y="0"/>
            <a:ext cx="118872" cy="6858000"/>
          </a:xfrm>
          <a:prstGeom prst="rect">
            <a:avLst/>
          </a:prstGeom>
          <a:solidFill>
            <a:srgbClr val="E6AF45"/>
          </a:solidFill>
          <a:ln w="12700">
            <a:solidFill>
              <a:srgbClr val="E6AF45">
                <a:alpha val="0"/>
              </a:srgbClr>
            </a:solidFill>
            <a:prstDash val="solid"/>
          </a:ln>
        </p:spPr>
      </p:sp>
      <p:sp>
        <p:nvSpPr>
          <p:cNvPr id="3" name="Shape 1"/>
          <p:cNvSpPr/>
          <p:nvPr/>
        </p:nvSpPr>
        <p:spPr>
          <a:xfrm>
            <a:off x="8366760" y="-1024128"/>
            <a:ext cx="5394960" cy="5394960"/>
          </a:xfrm>
          <a:prstGeom prst="ellipse">
            <a:avLst/>
          </a:prstGeom>
          <a:solidFill>
            <a:srgbClr val="1F4451"/>
          </a:solidFill>
          <a:ln w="12700">
            <a:solidFill>
              <a:srgbClr val="1F4451">
                <a:alpha val="0"/>
              </a:srgbClr>
            </a:solidFill>
            <a:prstDash val="solid"/>
          </a:ln>
        </p:spPr>
      </p:sp>
      <p:sp>
        <p:nvSpPr>
          <p:cNvPr id="4" name="Shape 2"/>
          <p:cNvSpPr/>
          <p:nvPr/>
        </p:nvSpPr>
        <p:spPr>
          <a:xfrm>
            <a:off x="9427464" y="-18288"/>
            <a:ext cx="3108960" cy="3108960"/>
          </a:xfrm>
          <a:prstGeom prst="ellipse">
            <a:avLst/>
          </a:prstGeom>
          <a:solidFill>
            <a:srgbClr val="267E88"/>
          </a:solidFill>
          <a:ln w="12700">
            <a:solidFill>
              <a:srgbClr val="267E88">
                <a:alpha val="0"/>
              </a:srgbClr>
            </a:solidFill>
            <a:prstDash val="solid"/>
          </a:ln>
        </p:spPr>
      </p:sp>
      <p:sp>
        <p:nvSpPr>
          <p:cNvPr id="5" name="Shape 3"/>
          <p:cNvSpPr/>
          <p:nvPr/>
        </p:nvSpPr>
        <p:spPr>
          <a:xfrm>
            <a:off x="10259568" y="969264"/>
            <a:ext cx="1325880" cy="1325880"/>
          </a:xfrm>
          <a:prstGeom prst="ellipse">
            <a:avLst/>
          </a:prstGeom>
          <a:solidFill>
            <a:srgbClr val="E6AF45"/>
          </a:solidFill>
          <a:ln w="12700">
            <a:solidFill>
              <a:srgbClr val="E6AF45">
                <a:alpha val="0"/>
              </a:srgbClr>
            </a:solidFill>
            <a:prstDash val="solid"/>
          </a:ln>
        </p:spPr>
      </p:sp>
      <p:sp>
        <p:nvSpPr>
          <p:cNvPr id="6" name="Text 4"/>
          <p:cNvSpPr/>
          <p:nvPr/>
        </p:nvSpPr>
        <p:spPr>
          <a:xfrm>
            <a:off x="795528" y="941832"/>
            <a:ext cx="8229600" cy="292608"/>
          </a:xfrm>
          <a:prstGeom prst="rect">
            <a:avLst/>
          </a:prstGeom>
          <a:noFill/>
          <a:ln/>
        </p:spPr>
        <p:txBody>
          <a:bodyPr wrap="square" lIns="0" tIns="0" rIns="0" bIns="0" rtlCol="0" anchor="ctr">
            <a:normAutofit/>
          </a:bodyPr>
          <a:lstStyle/>
          <a:p>
            <a:pPr indent="0" marL="0">
              <a:buNone/>
            </a:pPr>
            <a:r>
              <a:rPr lang="en-US" sz="1300" b="1" spc="200" kern="0" dirty="0">
                <a:solidFill>
                  <a:srgbClr val="E6AF45"/>
                </a:solidFill>
                <a:latin typeface="Inter Display" pitchFamily="34" charset="0"/>
                <a:ea typeface="Inter Display" pitchFamily="34" charset="-122"/>
                <a:cs typeface="Inter Display" pitchFamily="34" charset="-120"/>
              </a:rPr>
              <a:t>SESSION THREE · HEATHER KOLB</a:t>
            </a:r>
            <a:endParaRPr lang="en-US" sz="1300" dirty="0"/>
          </a:p>
        </p:txBody>
      </p:sp>
      <p:sp>
        <p:nvSpPr>
          <p:cNvPr id="7" name="Text 5"/>
          <p:cNvSpPr/>
          <p:nvPr/>
        </p:nvSpPr>
        <p:spPr>
          <a:xfrm>
            <a:off x="740664" y="1463040"/>
            <a:ext cx="2011680" cy="1371600"/>
          </a:xfrm>
          <a:prstGeom prst="rect">
            <a:avLst/>
          </a:prstGeom>
          <a:noFill/>
          <a:ln/>
        </p:spPr>
        <p:txBody>
          <a:bodyPr wrap="square" lIns="0" tIns="0" rIns="0" bIns="0" rtlCol="0" anchor="ctr">
            <a:normAutofit/>
          </a:bodyPr>
          <a:lstStyle/>
          <a:p>
            <a:pPr indent="0" marL="0">
              <a:buNone/>
            </a:pPr>
            <a:r>
              <a:rPr lang="en-US" sz="7900" b="1" dirty="0">
                <a:solidFill>
                  <a:srgbClr val="3A9BA0"/>
                </a:solidFill>
                <a:latin typeface="Inter Display" pitchFamily="34" charset="0"/>
                <a:ea typeface="Inter Display" pitchFamily="34" charset="-122"/>
                <a:cs typeface="Inter Display" pitchFamily="34" charset="-120"/>
              </a:rPr>
              <a:t>03</a:t>
            </a:r>
            <a:endParaRPr lang="en-US" sz="7900" dirty="0"/>
          </a:p>
        </p:txBody>
      </p:sp>
      <p:sp>
        <p:nvSpPr>
          <p:cNvPr id="8" name="Text 6"/>
          <p:cNvSpPr/>
          <p:nvPr/>
        </p:nvSpPr>
        <p:spPr>
          <a:xfrm>
            <a:off x="2743200" y="1847088"/>
            <a:ext cx="8046720" cy="1078992"/>
          </a:xfrm>
          <a:prstGeom prst="rect">
            <a:avLst/>
          </a:prstGeom>
          <a:noFill/>
          <a:ln/>
        </p:spPr>
        <p:txBody>
          <a:bodyPr wrap="square" lIns="0" tIns="0" rIns="0" bIns="0" rtlCol="0" anchor="ctr">
            <a:normAutofit/>
          </a:bodyPr>
          <a:lstStyle/>
          <a:p>
            <a:pPr indent="0" marL="0">
              <a:buNone/>
            </a:pPr>
            <a:r>
              <a:rPr lang="en-US" sz="3700" b="1" dirty="0">
                <a:solidFill>
                  <a:srgbClr val="FFFFFF"/>
                </a:solidFill>
                <a:latin typeface="Inter Display" pitchFamily="34" charset="0"/>
                <a:ea typeface="Inter Display" pitchFamily="34" charset="-122"/>
                <a:cs typeface="Inter Display" pitchFamily="34" charset="-120"/>
              </a:rPr>
              <a:t>Healing the Nervous System</a:t>
            </a:r>
            <a:endParaRPr lang="en-US" sz="3700" dirty="0"/>
          </a:p>
        </p:txBody>
      </p:sp>
      <p:sp>
        <p:nvSpPr>
          <p:cNvPr id="9" name="Text 7"/>
          <p:cNvSpPr/>
          <p:nvPr/>
        </p:nvSpPr>
        <p:spPr>
          <a:xfrm>
            <a:off x="2770632" y="3072384"/>
            <a:ext cx="7772400" cy="1097280"/>
          </a:xfrm>
          <a:prstGeom prst="rect">
            <a:avLst/>
          </a:prstGeom>
          <a:noFill/>
          <a:ln/>
        </p:spPr>
        <p:txBody>
          <a:bodyPr wrap="square" lIns="0" tIns="0" rIns="0" bIns="0" rtlCol="0" anchor="t">
            <a:normAutofit/>
          </a:bodyPr>
          <a:lstStyle/>
          <a:p>
            <a:pPr indent="0" marL="0">
              <a:buNone/>
            </a:pPr>
            <a:r>
              <a:rPr lang="en-US" sz="1900" dirty="0">
                <a:solidFill>
                  <a:srgbClr val="C9DDDE"/>
                </a:solidFill>
                <a:latin typeface="Inter" pitchFamily="34" charset="0"/>
                <a:ea typeface="Inter" pitchFamily="34" charset="-122"/>
                <a:cs typeface="Inter" pitchFamily="34" charset="-120"/>
              </a:rPr>
              <a:t>Learned protective responses can become more flexible through attention, care and repeated experience.</a:t>
            </a:r>
            <a:endParaRPr lang="en-US" sz="1900" dirty="0"/>
          </a:p>
        </p:txBody>
      </p:sp>
      <p:sp>
        <p:nvSpPr>
          <p:cNvPr id="10" name="Shape 8"/>
          <p:cNvSpPr/>
          <p:nvPr/>
        </p:nvSpPr>
        <p:spPr>
          <a:xfrm>
            <a:off x="822960" y="6071616"/>
            <a:ext cx="10451592" cy="0"/>
          </a:xfrm>
          <a:prstGeom prst="line">
            <a:avLst/>
          </a:prstGeom>
          <a:noFill/>
          <a:ln w="12700">
            <a:solidFill>
              <a:srgbClr val="456875"/>
            </a:solidFill>
            <a:prstDash val="solid"/>
            <a:headEnd type="none"/>
            <a:tailEnd type="none"/>
          </a:ln>
        </p:spPr>
      </p:sp>
      <p:sp>
        <p:nvSpPr>
          <p:cNvPr id="11" name="Text 9"/>
          <p:cNvSpPr/>
          <p:nvPr/>
        </p:nvSpPr>
        <p:spPr>
          <a:xfrm>
            <a:off x="832104" y="6227064"/>
            <a:ext cx="7315200" cy="228600"/>
          </a:xfrm>
          <a:prstGeom prst="rect">
            <a:avLst/>
          </a:prstGeom>
          <a:noFill/>
          <a:ln/>
        </p:spPr>
        <p:txBody>
          <a:bodyPr wrap="square" lIns="0" tIns="0" rIns="0" bIns="0" rtlCol="0" anchor="ctr">
            <a:normAutofit/>
          </a:bodyPr>
          <a:lstStyle/>
          <a:p>
            <a:pPr indent="0" marL="0">
              <a:buNone/>
            </a:pPr>
            <a:r>
              <a:rPr lang="en-US" sz="1000" b="1" spc="130" kern="0" dirty="0">
                <a:solidFill>
                  <a:srgbClr val="C9DDDE"/>
                </a:solidFill>
                <a:latin typeface="Inter Display" pitchFamily="34" charset="0"/>
                <a:ea typeface="Inter Display" pitchFamily="34" charset="-122"/>
                <a:cs typeface="Inter Display" pitchFamily="34" charset="-120"/>
              </a:rPr>
              <a:t>RISE &amp; REBUILD    •    OCTOBER 17, 2026</a:t>
            </a:r>
            <a:endParaRPr lang="en-US" sz="1000" dirty="0"/>
          </a:p>
        </p:txBody>
      </p:sp>
      <p:sp>
        <p:nvSpPr>
          <p:cNvPr id="12" name="Text 10"/>
          <p:cNvSpPr/>
          <p:nvPr/>
        </p:nvSpPr>
        <p:spPr>
          <a:xfrm>
            <a:off x="10972800" y="6236208"/>
            <a:ext cx="301752" cy="201168"/>
          </a:xfrm>
          <a:prstGeom prst="rect">
            <a:avLst/>
          </a:prstGeom>
          <a:noFill/>
          <a:ln/>
        </p:spPr>
        <p:txBody>
          <a:bodyPr wrap="square" lIns="0" tIns="0" rIns="0" bIns="0" rtlCol="0" anchor="ctr">
            <a:normAutofit/>
          </a:bodyPr>
          <a:lstStyle/>
          <a:p>
            <a:pPr indent="0" marL="0">
              <a:buNone/>
            </a:pPr>
            <a:r>
              <a:rPr lang="en-US" sz="1000" b="1" dirty="0">
                <a:solidFill>
                  <a:srgbClr val="C9DDDE"/>
                </a:solidFill>
                <a:latin typeface="Inter Display" pitchFamily="34" charset="0"/>
                <a:ea typeface="Inter Display" pitchFamily="34" charset="-122"/>
                <a:cs typeface="Inter Display" pitchFamily="34" charset="-120"/>
              </a:rPr>
              <a:t>31</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03 / SURVIVAL RESPONSES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Fight · Flight · Freeze · Fawn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Four common descriptions of protective patterns; not personality types or diagnoses.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32</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Heather Kolb · participant handout p. 13</a:t>
            </a:r>
            <a:endParaRPr lang="en-US" sz="850" dirty="0"/>
          </a:p>
        </p:txBody>
      </p:sp>
      <p:sp>
        <p:nvSpPr>
          <p:cNvPr id="10" name="Shape 8"/>
          <p:cNvSpPr/>
          <p:nvPr/>
        </p:nvSpPr>
        <p:spPr>
          <a:xfrm>
            <a:off x="713232" y="2048256"/>
            <a:ext cx="5230368" cy="1563624"/>
          </a:xfrm>
          <a:prstGeom prst="roundRect">
            <a:avLst/>
          </a:prstGeom>
          <a:solidFill>
            <a:srgbClr val="F6E8E1"/>
          </a:solidFill>
          <a:ln w="12700">
            <a:solidFill>
              <a:srgbClr val="DCE5E2"/>
            </a:solidFill>
            <a:prstDash val="solid"/>
          </a:ln>
        </p:spPr>
      </p:sp>
      <p:sp>
        <p:nvSpPr>
          <p:cNvPr id="11" name="Text 9"/>
          <p:cNvSpPr/>
          <p:nvPr/>
        </p:nvSpPr>
        <p:spPr>
          <a:xfrm>
            <a:off x="914400" y="2176272"/>
            <a:ext cx="1828800" cy="393192"/>
          </a:xfrm>
          <a:prstGeom prst="rect">
            <a:avLst/>
          </a:prstGeom>
          <a:noFill/>
          <a:ln/>
        </p:spPr>
        <p:txBody>
          <a:bodyPr wrap="square" lIns="0" tIns="0" rIns="0" bIns="0" rtlCol="0" anchor="ctr">
            <a:normAutofit/>
          </a:bodyPr>
          <a:lstStyle/>
          <a:p>
            <a:pPr indent="0" marL="0">
              <a:buNone/>
            </a:pPr>
            <a:r>
              <a:rPr lang="en-US" sz="2100" b="1" dirty="0">
                <a:solidFill>
                  <a:srgbClr val="173443"/>
                </a:solidFill>
                <a:latin typeface="Inter Display" pitchFamily="34" charset="0"/>
                <a:ea typeface="Inter Display" pitchFamily="34" charset="-122"/>
                <a:cs typeface="Inter Display" pitchFamily="34" charset="-120"/>
              </a:rPr>
              <a:t>FIGHT</a:t>
            </a:r>
            <a:endParaRPr lang="en-US" sz="2100" dirty="0"/>
          </a:p>
        </p:txBody>
      </p:sp>
      <p:sp>
        <p:nvSpPr>
          <p:cNvPr id="12" name="Text 10"/>
          <p:cNvSpPr/>
          <p:nvPr/>
        </p:nvSpPr>
        <p:spPr>
          <a:xfrm>
            <a:off x="2697480" y="2194560"/>
            <a:ext cx="3035808" cy="356616"/>
          </a:xfrm>
          <a:prstGeom prst="rect">
            <a:avLst/>
          </a:prstGeom>
          <a:noFill/>
          <a:ln/>
        </p:spPr>
        <p:txBody>
          <a:bodyPr wrap="square" lIns="0" tIns="0" rIns="0" bIns="0" rtlCol="0" anchor="ctr">
            <a:normAutofit/>
          </a:bodyPr>
          <a:lstStyle/>
          <a:p>
            <a:pPr indent="0" marL="0">
              <a:buNone/>
            </a:pPr>
            <a:r>
              <a:rPr lang="en-US" sz="1510" b="1" dirty="0">
                <a:solidFill>
                  <a:srgbClr val="267E88"/>
                </a:solidFill>
                <a:latin typeface="Inter Display" pitchFamily="34" charset="0"/>
                <a:ea typeface="Inter Display" pitchFamily="34" charset="-122"/>
                <a:cs typeface="Inter Display" pitchFamily="34" charset="-120"/>
              </a:rPr>
              <a:t>Confront or control</a:t>
            </a:r>
            <a:endParaRPr lang="en-US" sz="1510" dirty="0"/>
          </a:p>
        </p:txBody>
      </p:sp>
      <p:sp>
        <p:nvSpPr>
          <p:cNvPr id="13" name="Text 11"/>
          <p:cNvSpPr/>
          <p:nvPr/>
        </p:nvSpPr>
        <p:spPr>
          <a:xfrm>
            <a:off x="914400" y="2761488"/>
            <a:ext cx="4736592" cy="548640"/>
          </a:xfrm>
          <a:prstGeom prst="rect">
            <a:avLst/>
          </a:prstGeom>
          <a:noFill/>
          <a:ln/>
        </p:spPr>
        <p:txBody>
          <a:bodyPr wrap="square" lIns="0" tIns="0" rIns="0" bIns="0" rtlCol="0" anchor="ctr">
            <a:normAutofit/>
          </a:bodyPr>
          <a:lstStyle/>
          <a:p>
            <a:pPr indent="0" marL="0">
              <a:buNone/>
            </a:pPr>
            <a:r>
              <a:rPr lang="en-US" sz="1650" dirty="0">
                <a:solidFill>
                  <a:srgbClr val="263E49"/>
                </a:solidFill>
                <a:latin typeface="Inter" pitchFamily="34" charset="0"/>
                <a:ea typeface="Inter" pitchFamily="34" charset="-122"/>
                <a:cs typeface="Inter" pitchFamily="34" charset="-120"/>
              </a:rPr>
              <a:t>Anger, arguing, urgency, pressure.</a:t>
            </a:r>
            <a:endParaRPr lang="en-US" sz="1650" dirty="0"/>
          </a:p>
        </p:txBody>
      </p:sp>
      <p:sp>
        <p:nvSpPr>
          <p:cNvPr id="14" name="Shape 12"/>
          <p:cNvSpPr/>
          <p:nvPr/>
        </p:nvSpPr>
        <p:spPr>
          <a:xfrm>
            <a:off x="6153912" y="2048256"/>
            <a:ext cx="5230368" cy="1563624"/>
          </a:xfrm>
          <a:prstGeom prst="roundRect">
            <a:avLst/>
          </a:prstGeom>
          <a:solidFill>
            <a:srgbClr val="E7F1EF"/>
          </a:solidFill>
          <a:ln w="12700">
            <a:solidFill>
              <a:srgbClr val="DCE5E2"/>
            </a:solidFill>
            <a:prstDash val="solid"/>
          </a:ln>
        </p:spPr>
      </p:sp>
      <p:sp>
        <p:nvSpPr>
          <p:cNvPr id="15" name="Text 13"/>
          <p:cNvSpPr/>
          <p:nvPr/>
        </p:nvSpPr>
        <p:spPr>
          <a:xfrm>
            <a:off x="6355080" y="2176272"/>
            <a:ext cx="1828800" cy="393192"/>
          </a:xfrm>
          <a:prstGeom prst="rect">
            <a:avLst/>
          </a:prstGeom>
          <a:noFill/>
          <a:ln/>
        </p:spPr>
        <p:txBody>
          <a:bodyPr wrap="square" lIns="0" tIns="0" rIns="0" bIns="0" rtlCol="0" anchor="ctr">
            <a:normAutofit/>
          </a:bodyPr>
          <a:lstStyle/>
          <a:p>
            <a:pPr indent="0" marL="0">
              <a:buNone/>
            </a:pPr>
            <a:r>
              <a:rPr lang="en-US" sz="2100" b="1" dirty="0">
                <a:solidFill>
                  <a:srgbClr val="173443"/>
                </a:solidFill>
                <a:latin typeface="Inter Display" pitchFamily="34" charset="0"/>
                <a:ea typeface="Inter Display" pitchFamily="34" charset="-122"/>
                <a:cs typeface="Inter Display" pitchFamily="34" charset="-120"/>
              </a:rPr>
              <a:t>FLIGHT</a:t>
            </a:r>
            <a:endParaRPr lang="en-US" sz="2100" dirty="0"/>
          </a:p>
        </p:txBody>
      </p:sp>
      <p:sp>
        <p:nvSpPr>
          <p:cNvPr id="16" name="Text 14"/>
          <p:cNvSpPr/>
          <p:nvPr/>
        </p:nvSpPr>
        <p:spPr>
          <a:xfrm>
            <a:off x="8138160" y="2194560"/>
            <a:ext cx="3035808" cy="356616"/>
          </a:xfrm>
          <a:prstGeom prst="rect">
            <a:avLst/>
          </a:prstGeom>
          <a:noFill/>
          <a:ln/>
        </p:spPr>
        <p:txBody>
          <a:bodyPr wrap="square" lIns="0" tIns="0" rIns="0" bIns="0" rtlCol="0" anchor="ctr">
            <a:normAutofit/>
          </a:bodyPr>
          <a:lstStyle/>
          <a:p>
            <a:pPr indent="0" marL="0">
              <a:buNone/>
            </a:pPr>
            <a:r>
              <a:rPr lang="en-US" sz="1510" b="1" dirty="0">
                <a:solidFill>
                  <a:srgbClr val="267E88"/>
                </a:solidFill>
                <a:latin typeface="Inter Display" pitchFamily="34" charset="0"/>
                <a:ea typeface="Inter Display" pitchFamily="34" charset="-122"/>
                <a:cs typeface="Inter Display" pitchFamily="34" charset="-120"/>
              </a:rPr>
              <a:t>Get away</a:t>
            </a:r>
            <a:endParaRPr lang="en-US" sz="1510" dirty="0"/>
          </a:p>
        </p:txBody>
      </p:sp>
      <p:sp>
        <p:nvSpPr>
          <p:cNvPr id="17" name="Text 15"/>
          <p:cNvSpPr/>
          <p:nvPr/>
        </p:nvSpPr>
        <p:spPr>
          <a:xfrm>
            <a:off x="6355080" y="2761488"/>
            <a:ext cx="4736592" cy="548640"/>
          </a:xfrm>
          <a:prstGeom prst="rect">
            <a:avLst/>
          </a:prstGeom>
          <a:noFill/>
          <a:ln/>
        </p:spPr>
        <p:txBody>
          <a:bodyPr wrap="square" lIns="0" tIns="0" rIns="0" bIns="0" rtlCol="0" anchor="ctr">
            <a:normAutofit/>
          </a:bodyPr>
          <a:lstStyle/>
          <a:p>
            <a:pPr indent="0" marL="0">
              <a:buNone/>
            </a:pPr>
            <a:r>
              <a:rPr lang="en-US" sz="1650" dirty="0">
                <a:solidFill>
                  <a:srgbClr val="263E49"/>
                </a:solidFill>
                <a:latin typeface="Inter" pitchFamily="34" charset="0"/>
                <a:ea typeface="Inter" pitchFamily="34" charset="-122"/>
                <a:cs typeface="Inter" pitchFamily="34" charset="-120"/>
              </a:rPr>
              <a:t>Escape, busyness, avoidance, overworking.</a:t>
            </a:r>
            <a:endParaRPr lang="en-US" sz="1650" dirty="0"/>
          </a:p>
        </p:txBody>
      </p:sp>
      <p:sp>
        <p:nvSpPr>
          <p:cNvPr id="18" name="Shape 16"/>
          <p:cNvSpPr/>
          <p:nvPr/>
        </p:nvSpPr>
        <p:spPr>
          <a:xfrm>
            <a:off x="713232" y="3767328"/>
            <a:ext cx="5230368" cy="1563624"/>
          </a:xfrm>
          <a:prstGeom prst="roundRect">
            <a:avLst/>
          </a:prstGeom>
          <a:solidFill>
            <a:srgbClr val="E5EDF0"/>
          </a:solidFill>
          <a:ln w="12700">
            <a:solidFill>
              <a:srgbClr val="DCE5E2"/>
            </a:solidFill>
            <a:prstDash val="solid"/>
          </a:ln>
        </p:spPr>
      </p:sp>
      <p:sp>
        <p:nvSpPr>
          <p:cNvPr id="19" name="Text 17"/>
          <p:cNvSpPr/>
          <p:nvPr/>
        </p:nvSpPr>
        <p:spPr>
          <a:xfrm>
            <a:off x="914400" y="3895344"/>
            <a:ext cx="1828800" cy="393192"/>
          </a:xfrm>
          <a:prstGeom prst="rect">
            <a:avLst/>
          </a:prstGeom>
          <a:noFill/>
          <a:ln/>
        </p:spPr>
        <p:txBody>
          <a:bodyPr wrap="square" lIns="0" tIns="0" rIns="0" bIns="0" rtlCol="0" anchor="ctr">
            <a:normAutofit/>
          </a:bodyPr>
          <a:lstStyle/>
          <a:p>
            <a:pPr indent="0" marL="0">
              <a:buNone/>
            </a:pPr>
            <a:r>
              <a:rPr lang="en-US" sz="2100" b="1" dirty="0">
                <a:solidFill>
                  <a:srgbClr val="173443"/>
                </a:solidFill>
                <a:latin typeface="Inter Display" pitchFamily="34" charset="0"/>
                <a:ea typeface="Inter Display" pitchFamily="34" charset="-122"/>
                <a:cs typeface="Inter Display" pitchFamily="34" charset="-120"/>
              </a:rPr>
              <a:t>FREEZE</a:t>
            </a:r>
            <a:endParaRPr lang="en-US" sz="2100" dirty="0"/>
          </a:p>
        </p:txBody>
      </p:sp>
      <p:sp>
        <p:nvSpPr>
          <p:cNvPr id="20" name="Text 18"/>
          <p:cNvSpPr/>
          <p:nvPr/>
        </p:nvSpPr>
        <p:spPr>
          <a:xfrm>
            <a:off x="2697480" y="3913632"/>
            <a:ext cx="3035808" cy="356616"/>
          </a:xfrm>
          <a:prstGeom prst="rect">
            <a:avLst/>
          </a:prstGeom>
          <a:noFill/>
          <a:ln/>
        </p:spPr>
        <p:txBody>
          <a:bodyPr wrap="square" lIns="0" tIns="0" rIns="0" bIns="0" rtlCol="0" anchor="ctr">
            <a:normAutofit/>
          </a:bodyPr>
          <a:lstStyle/>
          <a:p>
            <a:pPr indent="0" marL="0">
              <a:buNone/>
            </a:pPr>
            <a:r>
              <a:rPr lang="en-US" sz="1510" b="1" dirty="0">
                <a:solidFill>
                  <a:srgbClr val="267E88"/>
                </a:solidFill>
                <a:latin typeface="Inter Display" pitchFamily="34" charset="0"/>
                <a:ea typeface="Inter Display" pitchFamily="34" charset="-122"/>
                <a:cs typeface="Inter Display" pitchFamily="34" charset="-120"/>
              </a:rPr>
              <a:t>Shut down</a:t>
            </a:r>
            <a:endParaRPr lang="en-US" sz="1510" dirty="0"/>
          </a:p>
        </p:txBody>
      </p:sp>
      <p:sp>
        <p:nvSpPr>
          <p:cNvPr id="21" name="Text 19"/>
          <p:cNvSpPr/>
          <p:nvPr/>
        </p:nvSpPr>
        <p:spPr>
          <a:xfrm>
            <a:off x="914400" y="4480560"/>
            <a:ext cx="4736592" cy="548640"/>
          </a:xfrm>
          <a:prstGeom prst="rect">
            <a:avLst/>
          </a:prstGeom>
          <a:noFill/>
          <a:ln/>
        </p:spPr>
        <p:txBody>
          <a:bodyPr wrap="square" lIns="0" tIns="0" rIns="0" bIns="0" rtlCol="0" anchor="ctr">
            <a:normAutofit/>
          </a:bodyPr>
          <a:lstStyle/>
          <a:p>
            <a:pPr indent="0" marL="0">
              <a:buNone/>
            </a:pPr>
            <a:r>
              <a:rPr lang="en-US" sz="1650" dirty="0">
                <a:solidFill>
                  <a:srgbClr val="263E49"/>
                </a:solidFill>
                <a:latin typeface="Inter" pitchFamily="34" charset="0"/>
                <a:ea typeface="Inter" pitchFamily="34" charset="-122"/>
                <a:cs typeface="Inter" pitchFamily="34" charset="-120"/>
              </a:rPr>
              <a:t>Numbness, inability to act, feeling stuck.</a:t>
            </a:r>
            <a:endParaRPr lang="en-US" sz="1650" dirty="0"/>
          </a:p>
        </p:txBody>
      </p:sp>
      <p:sp>
        <p:nvSpPr>
          <p:cNvPr id="22" name="Shape 20"/>
          <p:cNvSpPr/>
          <p:nvPr/>
        </p:nvSpPr>
        <p:spPr>
          <a:xfrm>
            <a:off x="6153912" y="3767328"/>
            <a:ext cx="5230368" cy="1563624"/>
          </a:xfrm>
          <a:prstGeom prst="roundRect">
            <a:avLst/>
          </a:prstGeom>
          <a:solidFill>
            <a:srgbClr val="F5EBD8"/>
          </a:solidFill>
          <a:ln w="12700">
            <a:solidFill>
              <a:srgbClr val="DCE5E2"/>
            </a:solidFill>
            <a:prstDash val="solid"/>
          </a:ln>
        </p:spPr>
      </p:sp>
      <p:sp>
        <p:nvSpPr>
          <p:cNvPr id="23" name="Text 21"/>
          <p:cNvSpPr/>
          <p:nvPr/>
        </p:nvSpPr>
        <p:spPr>
          <a:xfrm>
            <a:off x="6355080" y="3895344"/>
            <a:ext cx="1828800" cy="393192"/>
          </a:xfrm>
          <a:prstGeom prst="rect">
            <a:avLst/>
          </a:prstGeom>
          <a:noFill/>
          <a:ln/>
        </p:spPr>
        <p:txBody>
          <a:bodyPr wrap="square" lIns="0" tIns="0" rIns="0" bIns="0" rtlCol="0" anchor="ctr">
            <a:normAutofit/>
          </a:bodyPr>
          <a:lstStyle/>
          <a:p>
            <a:pPr indent="0" marL="0">
              <a:buNone/>
            </a:pPr>
            <a:r>
              <a:rPr lang="en-US" sz="2100" b="1" dirty="0">
                <a:solidFill>
                  <a:srgbClr val="173443"/>
                </a:solidFill>
                <a:latin typeface="Inter Display" pitchFamily="34" charset="0"/>
                <a:ea typeface="Inter Display" pitchFamily="34" charset="-122"/>
                <a:cs typeface="Inter Display" pitchFamily="34" charset="-120"/>
              </a:rPr>
              <a:t>FAWN</a:t>
            </a:r>
            <a:endParaRPr lang="en-US" sz="2100" dirty="0"/>
          </a:p>
        </p:txBody>
      </p:sp>
      <p:sp>
        <p:nvSpPr>
          <p:cNvPr id="24" name="Text 22"/>
          <p:cNvSpPr/>
          <p:nvPr/>
        </p:nvSpPr>
        <p:spPr>
          <a:xfrm>
            <a:off x="8138160" y="3913632"/>
            <a:ext cx="3035808" cy="356616"/>
          </a:xfrm>
          <a:prstGeom prst="rect">
            <a:avLst/>
          </a:prstGeom>
          <a:noFill/>
          <a:ln/>
        </p:spPr>
        <p:txBody>
          <a:bodyPr wrap="square" lIns="0" tIns="0" rIns="0" bIns="0" rtlCol="0" anchor="ctr">
            <a:normAutofit/>
          </a:bodyPr>
          <a:lstStyle/>
          <a:p>
            <a:pPr indent="0" marL="0">
              <a:buNone/>
            </a:pPr>
            <a:r>
              <a:rPr lang="en-US" sz="1510" b="1" dirty="0">
                <a:solidFill>
                  <a:srgbClr val="267E88"/>
                </a:solidFill>
                <a:latin typeface="Inter Display" pitchFamily="34" charset="0"/>
                <a:ea typeface="Inter Display" pitchFamily="34" charset="-122"/>
                <a:cs typeface="Inter Display" pitchFamily="34" charset="-120"/>
              </a:rPr>
              <a:t>Appease</a:t>
            </a:r>
            <a:endParaRPr lang="en-US" sz="1510" dirty="0"/>
          </a:p>
        </p:txBody>
      </p:sp>
      <p:sp>
        <p:nvSpPr>
          <p:cNvPr id="25" name="Text 23"/>
          <p:cNvSpPr/>
          <p:nvPr/>
        </p:nvSpPr>
        <p:spPr>
          <a:xfrm>
            <a:off x="6355080" y="4480560"/>
            <a:ext cx="4736592" cy="548640"/>
          </a:xfrm>
          <a:prstGeom prst="rect">
            <a:avLst/>
          </a:prstGeom>
          <a:noFill/>
          <a:ln/>
        </p:spPr>
        <p:txBody>
          <a:bodyPr wrap="square" lIns="0" tIns="0" rIns="0" bIns="0" rtlCol="0" anchor="ctr">
            <a:normAutofit/>
          </a:bodyPr>
          <a:lstStyle/>
          <a:p>
            <a:pPr indent="0" marL="0">
              <a:buNone/>
            </a:pPr>
            <a:r>
              <a:rPr lang="en-US" sz="1650" dirty="0">
                <a:solidFill>
                  <a:srgbClr val="263E49"/>
                </a:solidFill>
                <a:latin typeface="Inter" pitchFamily="34" charset="0"/>
                <a:ea typeface="Inter" pitchFamily="34" charset="-122"/>
                <a:cs typeface="Inter" pitchFamily="34" charset="-120"/>
              </a:rPr>
              <a:t>Over-agreeing, minimizing needs, seeking approval.</a:t>
            </a:r>
            <a:endParaRPr lang="en-US" sz="1650" dirty="0"/>
          </a:p>
        </p:txBody>
      </p:sp>
      <p:sp>
        <p:nvSpPr>
          <p:cNvPr id="26" name="Shape 24"/>
          <p:cNvSpPr/>
          <p:nvPr/>
        </p:nvSpPr>
        <p:spPr>
          <a:xfrm>
            <a:off x="713232" y="5596128"/>
            <a:ext cx="10771632" cy="502920"/>
          </a:xfrm>
          <a:prstGeom prst="roundRect">
            <a:avLst/>
          </a:prstGeom>
          <a:solidFill>
            <a:srgbClr val="E7F1EF"/>
          </a:solidFill>
          <a:ln w="12700">
            <a:solidFill>
              <a:srgbClr val="E7F1EF"/>
            </a:solidFill>
            <a:prstDash val="solid"/>
          </a:ln>
        </p:spPr>
      </p:sp>
      <p:sp>
        <p:nvSpPr>
          <p:cNvPr id="27" name="Text 25"/>
          <p:cNvSpPr/>
          <p:nvPr/>
        </p:nvSpPr>
        <p:spPr>
          <a:xfrm>
            <a:off x="941832" y="5669280"/>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Protective responses are context-sensitive; noticing them is a starting point, not a label.</a:t>
            </a:r>
            <a:endParaRPr lang="en-US" sz="154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03 / NERVOUS SYSTEM</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Your body is trying to protect you</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Protective responses can become costly when threat detection stays highly activated.</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33</a:t>
            </a:r>
            <a:endParaRPr lang="en-US" sz="1000" dirty="0"/>
          </a:p>
        </p:txBody>
      </p:sp>
      <p:sp>
        <p:nvSpPr>
          <p:cNvPr id="9" name="Shape 7"/>
          <p:cNvSpPr/>
          <p:nvPr/>
        </p:nvSpPr>
        <p:spPr>
          <a:xfrm>
            <a:off x="713232" y="2212848"/>
            <a:ext cx="3465576" cy="3246120"/>
          </a:xfrm>
          <a:prstGeom prst="roundRect">
            <a:avLst/>
          </a:prstGeom>
          <a:solidFill>
            <a:srgbClr val="FFFFFF"/>
          </a:solidFill>
          <a:ln w="12700">
            <a:solidFill>
              <a:srgbClr val="DCE5E2"/>
            </a:solidFill>
            <a:prstDash val="solid"/>
          </a:ln>
        </p:spPr>
      </p:sp>
      <p:sp>
        <p:nvSpPr>
          <p:cNvPr id="10" name="Shape 8"/>
          <p:cNvSpPr/>
          <p:nvPr/>
        </p:nvSpPr>
        <p:spPr>
          <a:xfrm>
            <a:off x="713232" y="2212848"/>
            <a:ext cx="59436" cy="3246120"/>
          </a:xfrm>
          <a:prstGeom prst="rect">
            <a:avLst/>
          </a:prstGeom>
          <a:solidFill>
            <a:srgbClr val="267E88"/>
          </a:solidFill>
          <a:ln w="12700">
            <a:solidFill>
              <a:srgbClr val="267E88">
                <a:alpha val="0"/>
              </a:srgbClr>
            </a:solidFill>
            <a:prstDash val="solid"/>
          </a:ln>
        </p:spPr>
      </p:sp>
      <p:sp>
        <p:nvSpPr>
          <p:cNvPr id="11" name="Text 9"/>
          <p:cNvSpPr/>
          <p:nvPr/>
        </p:nvSpPr>
        <p:spPr>
          <a:xfrm>
            <a:off x="914400"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DETECTION</a:t>
            </a:r>
            <a:endParaRPr lang="en-US" sz="1750" dirty="0"/>
          </a:p>
        </p:txBody>
      </p:sp>
      <p:sp>
        <p:nvSpPr>
          <p:cNvPr id="12" name="Text 10"/>
          <p:cNvSpPr/>
          <p:nvPr/>
        </p:nvSpPr>
        <p:spPr>
          <a:xfrm>
            <a:off x="914400"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A cue is evaluated as potentially important or threatening.</a:t>
            </a:r>
            <a:endParaRPr lang="en-US" sz="1530" dirty="0"/>
          </a:p>
        </p:txBody>
      </p:sp>
      <p:sp>
        <p:nvSpPr>
          <p:cNvPr id="13" name="Shape 11"/>
          <p:cNvSpPr/>
          <p:nvPr/>
        </p:nvSpPr>
        <p:spPr>
          <a:xfrm>
            <a:off x="4352544" y="2212848"/>
            <a:ext cx="3465576" cy="3246120"/>
          </a:xfrm>
          <a:prstGeom prst="roundRect">
            <a:avLst/>
          </a:prstGeom>
          <a:solidFill>
            <a:srgbClr val="FFFFFF"/>
          </a:solidFill>
          <a:ln w="12700">
            <a:solidFill>
              <a:srgbClr val="DCE5E2"/>
            </a:solidFill>
            <a:prstDash val="solid"/>
          </a:ln>
        </p:spPr>
      </p:sp>
      <p:sp>
        <p:nvSpPr>
          <p:cNvPr id="14" name="Shape 12"/>
          <p:cNvSpPr/>
          <p:nvPr/>
        </p:nvSpPr>
        <p:spPr>
          <a:xfrm>
            <a:off x="4352544" y="2212848"/>
            <a:ext cx="59436" cy="3246120"/>
          </a:xfrm>
          <a:prstGeom prst="rect">
            <a:avLst/>
          </a:prstGeom>
          <a:solidFill>
            <a:srgbClr val="E6AF45"/>
          </a:solidFill>
          <a:ln w="12700">
            <a:solidFill>
              <a:srgbClr val="E6AF45">
                <a:alpha val="0"/>
              </a:srgbClr>
            </a:solidFill>
            <a:prstDash val="solid"/>
          </a:ln>
        </p:spPr>
      </p:sp>
      <p:sp>
        <p:nvSpPr>
          <p:cNvPr id="15" name="Text 13"/>
          <p:cNvSpPr/>
          <p:nvPr/>
        </p:nvSpPr>
        <p:spPr>
          <a:xfrm>
            <a:off x="4553712"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MOBILIZATION</a:t>
            </a:r>
            <a:endParaRPr lang="en-US" sz="1750" dirty="0"/>
          </a:p>
        </p:txBody>
      </p:sp>
      <p:sp>
        <p:nvSpPr>
          <p:cNvPr id="16" name="Text 14"/>
          <p:cNvSpPr/>
          <p:nvPr/>
        </p:nvSpPr>
        <p:spPr>
          <a:xfrm>
            <a:off x="4553712"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Attention, breathing, muscle tone, and readiness can change quickly.</a:t>
            </a:r>
            <a:endParaRPr lang="en-US" sz="1530" dirty="0"/>
          </a:p>
        </p:txBody>
      </p:sp>
      <p:sp>
        <p:nvSpPr>
          <p:cNvPr id="17" name="Shape 15"/>
          <p:cNvSpPr/>
          <p:nvPr/>
        </p:nvSpPr>
        <p:spPr>
          <a:xfrm>
            <a:off x="7991856" y="2212848"/>
            <a:ext cx="3465576" cy="3246120"/>
          </a:xfrm>
          <a:prstGeom prst="roundRect">
            <a:avLst/>
          </a:prstGeom>
          <a:solidFill>
            <a:srgbClr val="FFFFFF"/>
          </a:solidFill>
          <a:ln w="12700">
            <a:solidFill>
              <a:srgbClr val="DCE5E2"/>
            </a:solidFill>
            <a:prstDash val="solid"/>
          </a:ln>
        </p:spPr>
      </p:sp>
      <p:sp>
        <p:nvSpPr>
          <p:cNvPr id="18" name="Shape 16"/>
          <p:cNvSpPr/>
          <p:nvPr/>
        </p:nvSpPr>
        <p:spPr>
          <a:xfrm>
            <a:off x="7991856" y="2212848"/>
            <a:ext cx="59436" cy="3246120"/>
          </a:xfrm>
          <a:prstGeom prst="rect">
            <a:avLst/>
          </a:prstGeom>
          <a:solidFill>
            <a:srgbClr val="CC715B"/>
          </a:solidFill>
          <a:ln w="12700">
            <a:solidFill>
              <a:srgbClr val="CC715B">
                <a:alpha val="0"/>
              </a:srgbClr>
            </a:solidFill>
            <a:prstDash val="solid"/>
          </a:ln>
        </p:spPr>
      </p:sp>
      <p:sp>
        <p:nvSpPr>
          <p:cNvPr id="19" name="Text 17"/>
          <p:cNvSpPr/>
          <p:nvPr/>
        </p:nvSpPr>
        <p:spPr>
          <a:xfrm>
            <a:off x="8193024"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RECOVERY</a:t>
            </a:r>
            <a:endParaRPr lang="en-US" sz="1750" dirty="0"/>
          </a:p>
        </p:txBody>
      </p:sp>
      <p:sp>
        <p:nvSpPr>
          <p:cNvPr id="20" name="Text 18"/>
          <p:cNvSpPr/>
          <p:nvPr/>
        </p:nvSpPr>
        <p:spPr>
          <a:xfrm>
            <a:off x="8193024"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After danger passes, the body ideally has opportunities to settle, restore and reconnect.</a:t>
            </a:r>
            <a:endParaRPr lang="en-US" sz="1530" dirty="0"/>
          </a:p>
        </p:txBody>
      </p:sp>
      <p:sp>
        <p:nvSpPr>
          <p:cNvPr id="21" name="Shape 19"/>
          <p:cNvSpPr/>
          <p:nvPr/>
        </p:nvSpPr>
        <p:spPr>
          <a:xfrm>
            <a:off x="713232" y="5605272"/>
            <a:ext cx="10771632" cy="502920"/>
          </a:xfrm>
          <a:prstGeom prst="roundRect">
            <a:avLst/>
          </a:prstGeom>
          <a:solidFill>
            <a:srgbClr val="E7F1EF"/>
          </a:solidFill>
          <a:ln w="12700">
            <a:solidFill>
              <a:srgbClr val="E7F1EF"/>
            </a:solidFill>
            <a:prstDash val="solid"/>
          </a:ln>
        </p:spPr>
      </p:sp>
      <p:sp>
        <p:nvSpPr>
          <p:cNvPr id="22" name="Text 20"/>
          <p:cNvSpPr/>
          <p:nvPr/>
        </p:nvSpPr>
        <p:spPr>
          <a:xfrm>
            <a:off x="941832" y="5678424"/>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The goal is greater flexibility—not abolishing all stress or forcing constant calm.</a:t>
            </a:r>
            <a:endParaRPr lang="en-US" sz="154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03 / UNDERSTANDING</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Stress can show up in more than one area</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These patterns may occur with ongoing stress, but they are not proof of any particular cause.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34</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Heather Kolb · handout p. 15</a:t>
            </a:r>
            <a:endParaRPr lang="en-US" sz="850" dirty="0"/>
          </a:p>
        </p:txBody>
      </p:sp>
      <p:sp>
        <p:nvSpPr>
          <p:cNvPr id="10" name="Shape 8"/>
          <p:cNvSpPr/>
          <p:nvPr/>
        </p:nvSpPr>
        <p:spPr>
          <a:xfrm>
            <a:off x="722376" y="2057400"/>
            <a:ext cx="5230368" cy="1536192"/>
          </a:xfrm>
          <a:prstGeom prst="roundRect">
            <a:avLst/>
          </a:prstGeom>
          <a:solidFill>
            <a:srgbClr val="FFFFFF"/>
          </a:solidFill>
          <a:ln w="12700">
            <a:solidFill>
              <a:srgbClr val="DCE5E2"/>
            </a:solidFill>
            <a:prstDash val="solid"/>
          </a:ln>
        </p:spPr>
      </p:sp>
      <p:sp>
        <p:nvSpPr>
          <p:cNvPr id="11" name="Shape 9"/>
          <p:cNvSpPr/>
          <p:nvPr/>
        </p:nvSpPr>
        <p:spPr>
          <a:xfrm>
            <a:off x="914400" y="2258568"/>
            <a:ext cx="164592" cy="164592"/>
          </a:xfrm>
          <a:prstGeom prst="ellipse">
            <a:avLst/>
          </a:prstGeom>
          <a:solidFill>
            <a:srgbClr val="267E88"/>
          </a:solidFill>
          <a:ln w="12700">
            <a:solidFill>
              <a:srgbClr val="267E88">
                <a:alpha val="0"/>
              </a:srgbClr>
            </a:solidFill>
            <a:prstDash val="solid"/>
          </a:ln>
        </p:spPr>
      </p:sp>
      <p:sp>
        <p:nvSpPr>
          <p:cNvPr id="12" name="Text 10"/>
          <p:cNvSpPr/>
          <p:nvPr/>
        </p:nvSpPr>
        <p:spPr>
          <a:xfrm>
            <a:off x="1197864" y="2176272"/>
            <a:ext cx="4590288"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SLEEP</a:t>
            </a:r>
            <a:endParaRPr lang="en-US" sz="1630" dirty="0"/>
          </a:p>
        </p:txBody>
      </p:sp>
      <p:sp>
        <p:nvSpPr>
          <p:cNvPr id="13" name="Text 11"/>
          <p:cNvSpPr/>
          <p:nvPr/>
        </p:nvSpPr>
        <p:spPr>
          <a:xfrm>
            <a:off x="932688" y="2688336"/>
            <a:ext cx="4809744" cy="795528"/>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Difficulty falling asleep or restful recovery.</a:t>
            </a:r>
            <a:endParaRPr lang="en-US" sz="1450" dirty="0"/>
          </a:p>
        </p:txBody>
      </p:sp>
      <p:sp>
        <p:nvSpPr>
          <p:cNvPr id="14" name="Shape 12"/>
          <p:cNvSpPr/>
          <p:nvPr/>
        </p:nvSpPr>
        <p:spPr>
          <a:xfrm>
            <a:off x="6163056" y="2057400"/>
            <a:ext cx="5230368" cy="1536192"/>
          </a:xfrm>
          <a:prstGeom prst="roundRect">
            <a:avLst/>
          </a:prstGeom>
          <a:solidFill>
            <a:srgbClr val="FFFFFF"/>
          </a:solidFill>
          <a:ln w="12700">
            <a:solidFill>
              <a:srgbClr val="DCE5E2"/>
            </a:solidFill>
            <a:prstDash val="solid"/>
          </a:ln>
        </p:spPr>
      </p:sp>
      <p:sp>
        <p:nvSpPr>
          <p:cNvPr id="15" name="Shape 13"/>
          <p:cNvSpPr/>
          <p:nvPr/>
        </p:nvSpPr>
        <p:spPr>
          <a:xfrm>
            <a:off x="6355080" y="2258568"/>
            <a:ext cx="164592" cy="164592"/>
          </a:xfrm>
          <a:prstGeom prst="ellipse">
            <a:avLst/>
          </a:prstGeom>
          <a:solidFill>
            <a:srgbClr val="E6AF45"/>
          </a:solidFill>
          <a:ln w="12700">
            <a:solidFill>
              <a:srgbClr val="E6AF45">
                <a:alpha val="0"/>
              </a:srgbClr>
            </a:solidFill>
            <a:prstDash val="solid"/>
          </a:ln>
        </p:spPr>
      </p:sp>
      <p:sp>
        <p:nvSpPr>
          <p:cNvPr id="16" name="Text 14"/>
          <p:cNvSpPr/>
          <p:nvPr/>
        </p:nvSpPr>
        <p:spPr>
          <a:xfrm>
            <a:off x="6638544" y="2176272"/>
            <a:ext cx="4590288"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ATTENTION</a:t>
            </a:r>
            <a:endParaRPr lang="en-US" sz="1630" dirty="0"/>
          </a:p>
        </p:txBody>
      </p:sp>
      <p:sp>
        <p:nvSpPr>
          <p:cNvPr id="17" name="Text 15"/>
          <p:cNvSpPr/>
          <p:nvPr/>
        </p:nvSpPr>
        <p:spPr>
          <a:xfrm>
            <a:off x="6373368" y="2688336"/>
            <a:ext cx="4809744" cy="795528"/>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Foggy thinking, looping thoughts, difficulty focusing.</a:t>
            </a:r>
            <a:endParaRPr lang="en-US" sz="1450" dirty="0"/>
          </a:p>
        </p:txBody>
      </p:sp>
      <p:sp>
        <p:nvSpPr>
          <p:cNvPr id="18" name="Shape 16"/>
          <p:cNvSpPr/>
          <p:nvPr/>
        </p:nvSpPr>
        <p:spPr>
          <a:xfrm>
            <a:off x="722376" y="3794760"/>
            <a:ext cx="5230368" cy="1536192"/>
          </a:xfrm>
          <a:prstGeom prst="roundRect">
            <a:avLst/>
          </a:prstGeom>
          <a:solidFill>
            <a:srgbClr val="FFFFFF"/>
          </a:solidFill>
          <a:ln w="12700">
            <a:solidFill>
              <a:srgbClr val="DCE5E2"/>
            </a:solidFill>
            <a:prstDash val="solid"/>
          </a:ln>
        </p:spPr>
      </p:sp>
      <p:sp>
        <p:nvSpPr>
          <p:cNvPr id="19" name="Shape 17"/>
          <p:cNvSpPr/>
          <p:nvPr/>
        </p:nvSpPr>
        <p:spPr>
          <a:xfrm>
            <a:off x="914400" y="3995928"/>
            <a:ext cx="164592" cy="164592"/>
          </a:xfrm>
          <a:prstGeom prst="ellipse">
            <a:avLst/>
          </a:prstGeom>
          <a:solidFill>
            <a:srgbClr val="CC715B"/>
          </a:solidFill>
          <a:ln w="12700">
            <a:solidFill>
              <a:srgbClr val="CC715B">
                <a:alpha val="0"/>
              </a:srgbClr>
            </a:solidFill>
            <a:prstDash val="solid"/>
          </a:ln>
        </p:spPr>
      </p:sp>
      <p:sp>
        <p:nvSpPr>
          <p:cNvPr id="20" name="Text 18"/>
          <p:cNvSpPr/>
          <p:nvPr/>
        </p:nvSpPr>
        <p:spPr>
          <a:xfrm>
            <a:off x="1197864" y="3913632"/>
            <a:ext cx="4590288"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MOOD</a:t>
            </a:r>
            <a:endParaRPr lang="en-US" sz="1630" dirty="0"/>
          </a:p>
        </p:txBody>
      </p:sp>
      <p:sp>
        <p:nvSpPr>
          <p:cNvPr id="21" name="Text 19"/>
          <p:cNvSpPr/>
          <p:nvPr/>
        </p:nvSpPr>
        <p:spPr>
          <a:xfrm>
            <a:off x="932688" y="4425696"/>
            <a:ext cx="4809744" cy="795528"/>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Irritability, anxiety, low motivation, or emotional swings.</a:t>
            </a:r>
            <a:endParaRPr lang="en-US" sz="1450" dirty="0"/>
          </a:p>
        </p:txBody>
      </p:sp>
      <p:sp>
        <p:nvSpPr>
          <p:cNvPr id="22" name="Shape 20"/>
          <p:cNvSpPr/>
          <p:nvPr/>
        </p:nvSpPr>
        <p:spPr>
          <a:xfrm>
            <a:off x="6163056" y="3794760"/>
            <a:ext cx="5230368" cy="1536192"/>
          </a:xfrm>
          <a:prstGeom prst="roundRect">
            <a:avLst/>
          </a:prstGeom>
          <a:solidFill>
            <a:srgbClr val="FFFFFF"/>
          </a:solidFill>
          <a:ln w="12700">
            <a:solidFill>
              <a:srgbClr val="DCE5E2"/>
            </a:solidFill>
            <a:prstDash val="solid"/>
          </a:ln>
        </p:spPr>
      </p:sp>
      <p:sp>
        <p:nvSpPr>
          <p:cNvPr id="23" name="Shape 21"/>
          <p:cNvSpPr/>
          <p:nvPr/>
        </p:nvSpPr>
        <p:spPr>
          <a:xfrm>
            <a:off x="6355080" y="3995928"/>
            <a:ext cx="164592" cy="164592"/>
          </a:xfrm>
          <a:prstGeom prst="ellipse">
            <a:avLst/>
          </a:prstGeom>
          <a:solidFill>
            <a:srgbClr val="267E88"/>
          </a:solidFill>
          <a:ln w="12700">
            <a:solidFill>
              <a:srgbClr val="267E88">
                <a:alpha val="0"/>
              </a:srgbClr>
            </a:solidFill>
            <a:prstDash val="solid"/>
          </a:ln>
        </p:spPr>
      </p:sp>
      <p:sp>
        <p:nvSpPr>
          <p:cNvPr id="24" name="Text 22"/>
          <p:cNvSpPr/>
          <p:nvPr/>
        </p:nvSpPr>
        <p:spPr>
          <a:xfrm>
            <a:off x="6638544" y="3913632"/>
            <a:ext cx="4590288"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BODY</a:t>
            </a:r>
            <a:endParaRPr lang="en-US" sz="1630" dirty="0"/>
          </a:p>
        </p:txBody>
      </p:sp>
      <p:sp>
        <p:nvSpPr>
          <p:cNvPr id="25" name="Text 23"/>
          <p:cNvSpPr/>
          <p:nvPr/>
        </p:nvSpPr>
        <p:spPr>
          <a:xfrm>
            <a:off x="6373368" y="4425696"/>
            <a:ext cx="4809744" cy="795528"/>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Fatigue, muscular tension, digestive discomfort, or headaches.</a:t>
            </a:r>
            <a:endParaRPr lang="en-US" sz="1450" dirty="0"/>
          </a:p>
        </p:txBody>
      </p:sp>
      <p:sp>
        <p:nvSpPr>
          <p:cNvPr id="26" name="Shape 24"/>
          <p:cNvSpPr/>
          <p:nvPr/>
        </p:nvSpPr>
        <p:spPr>
          <a:xfrm>
            <a:off x="713232" y="5614416"/>
            <a:ext cx="10771632" cy="502920"/>
          </a:xfrm>
          <a:prstGeom prst="roundRect">
            <a:avLst/>
          </a:prstGeom>
          <a:solidFill>
            <a:srgbClr val="E7F1EF"/>
          </a:solidFill>
          <a:ln w="12700">
            <a:solidFill>
              <a:srgbClr val="E7F1EF"/>
            </a:solidFill>
            <a:prstDash val="solid"/>
          </a:ln>
        </p:spPr>
      </p:sp>
      <p:sp>
        <p:nvSpPr>
          <p:cNvPr id="27" name="Text 25"/>
          <p:cNvSpPr/>
          <p:nvPr/>
        </p:nvSpPr>
        <p:spPr>
          <a:xfrm>
            <a:off x="941832" y="5687568"/>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Persistent, severe, or unexplained symptoms deserve appropriate evaluation—not self-diagnosis.</a:t>
            </a:r>
            <a:endParaRPr lang="en-US" sz="154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03 / BODY &amp; MEMORY</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Why an old pattern can feel new again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Past learning may shape present attention and response even before we can explain the connection.</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35</a:t>
            </a:r>
            <a:endParaRPr lang="en-US" sz="1000" dirty="0"/>
          </a:p>
        </p:txBody>
      </p:sp>
      <p:sp>
        <p:nvSpPr>
          <p:cNvPr id="9" name="Shape 7"/>
          <p:cNvSpPr/>
          <p:nvPr/>
        </p:nvSpPr>
        <p:spPr>
          <a:xfrm>
            <a:off x="795528" y="2084832"/>
            <a:ext cx="10579608" cy="722376"/>
          </a:xfrm>
          <a:prstGeom prst="roundRect">
            <a:avLst/>
          </a:prstGeom>
          <a:solidFill>
            <a:srgbClr val="E7F1EF"/>
          </a:solidFill>
          <a:ln w="12700">
            <a:solidFill>
              <a:srgbClr val="DCE5E2"/>
            </a:solidFill>
            <a:prstDash val="solid"/>
          </a:ln>
        </p:spPr>
      </p:sp>
      <p:sp>
        <p:nvSpPr>
          <p:cNvPr id="10" name="Text 8"/>
          <p:cNvSpPr/>
          <p:nvPr/>
        </p:nvSpPr>
        <p:spPr>
          <a:xfrm>
            <a:off x="1051560" y="2249424"/>
            <a:ext cx="2606040" cy="329184"/>
          </a:xfrm>
          <a:prstGeom prst="rect">
            <a:avLst/>
          </a:prstGeom>
          <a:noFill/>
          <a:ln/>
        </p:spPr>
        <p:txBody>
          <a:bodyPr wrap="square" lIns="0" tIns="0" rIns="0" bIns="0" rtlCol="0" anchor="ctr">
            <a:normAutofit/>
          </a:bodyPr>
          <a:lstStyle/>
          <a:p>
            <a:pPr indent="0" marL="0">
              <a:buNone/>
            </a:pPr>
            <a:r>
              <a:rPr lang="en-US" sz="1670" b="1" dirty="0">
                <a:solidFill>
                  <a:srgbClr val="267E88"/>
                </a:solidFill>
                <a:latin typeface="Inter Display" pitchFamily="34" charset="0"/>
                <a:ea typeface="Inter Display" pitchFamily="34" charset="-122"/>
                <a:cs typeface="Inter Display" pitchFamily="34" charset="-120"/>
              </a:rPr>
              <a:t>CUE</a:t>
            </a:r>
            <a:endParaRPr lang="en-US" sz="1670" dirty="0"/>
          </a:p>
        </p:txBody>
      </p:sp>
      <p:sp>
        <p:nvSpPr>
          <p:cNvPr id="11" name="Text 9"/>
          <p:cNvSpPr/>
          <p:nvPr/>
        </p:nvSpPr>
        <p:spPr>
          <a:xfrm>
            <a:off x="3666744" y="2212848"/>
            <a:ext cx="7324344" cy="438912"/>
          </a:xfrm>
          <a:prstGeom prst="rect">
            <a:avLst/>
          </a:prstGeom>
          <a:noFill/>
          <a:ln/>
        </p:spPr>
        <p:txBody>
          <a:bodyPr wrap="square" lIns="0" tIns="0" rIns="0" bIns="0" rtlCol="0" anchor="ctr">
            <a:normAutofit/>
          </a:bodyPr>
          <a:lstStyle/>
          <a:p>
            <a:pPr indent="0" marL="0">
              <a:buNone/>
            </a:pPr>
            <a:r>
              <a:rPr lang="en-US" sz="1680" dirty="0">
                <a:solidFill>
                  <a:srgbClr val="263E49"/>
                </a:solidFill>
                <a:latin typeface="Inter" pitchFamily="34" charset="0"/>
                <a:ea typeface="Inter" pitchFamily="34" charset="-122"/>
                <a:cs typeface="Inter" pitchFamily="34" charset="-120"/>
              </a:rPr>
              <a:t>A sound, tone, conflict, or feeling seems familiar.</a:t>
            </a:r>
            <a:endParaRPr lang="en-US" sz="1680" dirty="0"/>
          </a:p>
        </p:txBody>
      </p:sp>
      <p:sp>
        <p:nvSpPr>
          <p:cNvPr id="12" name="Shape 10"/>
          <p:cNvSpPr/>
          <p:nvPr/>
        </p:nvSpPr>
        <p:spPr>
          <a:xfrm>
            <a:off x="795528" y="2944368"/>
            <a:ext cx="10579608" cy="722376"/>
          </a:xfrm>
          <a:prstGeom prst="roundRect">
            <a:avLst/>
          </a:prstGeom>
          <a:solidFill>
            <a:srgbClr val="FFFFFF"/>
          </a:solidFill>
          <a:ln w="12700">
            <a:solidFill>
              <a:srgbClr val="DCE5E2"/>
            </a:solidFill>
            <a:prstDash val="solid"/>
          </a:ln>
        </p:spPr>
      </p:sp>
      <p:sp>
        <p:nvSpPr>
          <p:cNvPr id="13" name="Text 11"/>
          <p:cNvSpPr/>
          <p:nvPr/>
        </p:nvSpPr>
        <p:spPr>
          <a:xfrm>
            <a:off x="1051560" y="3108960"/>
            <a:ext cx="2606040" cy="329184"/>
          </a:xfrm>
          <a:prstGeom prst="rect">
            <a:avLst/>
          </a:prstGeom>
          <a:noFill/>
          <a:ln/>
        </p:spPr>
        <p:txBody>
          <a:bodyPr wrap="square" lIns="0" tIns="0" rIns="0" bIns="0" rtlCol="0" anchor="ctr">
            <a:normAutofit/>
          </a:bodyPr>
          <a:lstStyle/>
          <a:p>
            <a:pPr indent="0" marL="0">
              <a:buNone/>
            </a:pPr>
            <a:r>
              <a:rPr lang="en-US" sz="1670" b="1" dirty="0">
                <a:solidFill>
                  <a:srgbClr val="267E88"/>
                </a:solidFill>
                <a:latin typeface="Inter Display" pitchFamily="34" charset="0"/>
                <a:ea typeface="Inter Display" pitchFamily="34" charset="-122"/>
                <a:cs typeface="Inter Display" pitchFamily="34" charset="-120"/>
              </a:rPr>
              <a:t>PREDICTION</a:t>
            </a:r>
            <a:endParaRPr lang="en-US" sz="1670" dirty="0"/>
          </a:p>
        </p:txBody>
      </p:sp>
      <p:sp>
        <p:nvSpPr>
          <p:cNvPr id="14" name="Text 12"/>
          <p:cNvSpPr/>
          <p:nvPr/>
        </p:nvSpPr>
        <p:spPr>
          <a:xfrm>
            <a:off x="3666744" y="3072384"/>
            <a:ext cx="7324344" cy="438912"/>
          </a:xfrm>
          <a:prstGeom prst="rect">
            <a:avLst/>
          </a:prstGeom>
          <a:noFill/>
          <a:ln/>
        </p:spPr>
        <p:txBody>
          <a:bodyPr wrap="square" lIns="0" tIns="0" rIns="0" bIns="0" rtlCol="0" anchor="ctr">
            <a:normAutofit/>
          </a:bodyPr>
          <a:lstStyle/>
          <a:p>
            <a:pPr indent="0" marL="0">
              <a:buNone/>
            </a:pPr>
            <a:r>
              <a:rPr lang="en-US" sz="1680" dirty="0">
                <a:solidFill>
                  <a:srgbClr val="263E49"/>
                </a:solidFill>
                <a:latin typeface="Inter" pitchFamily="34" charset="0"/>
                <a:ea typeface="Inter" pitchFamily="34" charset="-122"/>
                <a:cs typeface="Inter" pitchFamily="34" charset="-120"/>
              </a:rPr>
              <a:t>The brain anticipates what may happen based on experience.</a:t>
            </a:r>
            <a:endParaRPr lang="en-US" sz="1680" dirty="0"/>
          </a:p>
        </p:txBody>
      </p:sp>
      <p:sp>
        <p:nvSpPr>
          <p:cNvPr id="15" name="Shape 13"/>
          <p:cNvSpPr/>
          <p:nvPr/>
        </p:nvSpPr>
        <p:spPr>
          <a:xfrm>
            <a:off x="795528" y="3803904"/>
            <a:ext cx="10579608" cy="722376"/>
          </a:xfrm>
          <a:prstGeom prst="roundRect">
            <a:avLst/>
          </a:prstGeom>
          <a:solidFill>
            <a:srgbClr val="E7F1EF"/>
          </a:solidFill>
          <a:ln w="12700">
            <a:solidFill>
              <a:srgbClr val="DCE5E2"/>
            </a:solidFill>
            <a:prstDash val="solid"/>
          </a:ln>
        </p:spPr>
      </p:sp>
      <p:sp>
        <p:nvSpPr>
          <p:cNvPr id="16" name="Text 14"/>
          <p:cNvSpPr/>
          <p:nvPr/>
        </p:nvSpPr>
        <p:spPr>
          <a:xfrm>
            <a:off x="1051560" y="3968496"/>
            <a:ext cx="2606040" cy="329184"/>
          </a:xfrm>
          <a:prstGeom prst="rect">
            <a:avLst/>
          </a:prstGeom>
          <a:noFill/>
          <a:ln/>
        </p:spPr>
        <p:txBody>
          <a:bodyPr wrap="square" lIns="0" tIns="0" rIns="0" bIns="0" rtlCol="0" anchor="ctr">
            <a:normAutofit/>
          </a:bodyPr>
          <a:lstStyle/>
          <a:p>
            <a:pPr indent="0" marL="0">
              <a:buNone/>
            </a:pPr>
            <a:r>
              <a:rPr lang="en-US" sz="1670" b="1" dirty="0">
                <a:solidFill>
                  <a:srgbClr val="267E88"/>
                </a:solidFill>
                <a:latin typeface="Inter Display" pitchFamily="34" charset="0"/>
                <a:ea typeface="Inter Display" pitchFamily="34" charset="-122"/>
                <a:cs typeface="Inter Display" pitchFamily="34" charset="-120"/>
              </a:rPr>
              <a:t>REACTION</a:t>
            </a:r>
            <a:endParaRPr lang="en-US" sz="1670" dirty="0"/>
          </a:p>
        </p:txBody>
      </p:sp>
      <p:sp>
        <p:nvSpPr>
          <p:cNvPr id="17" name="Text 15"/>
          <p:cNvSpPr/>
          <p:nvPr/>
        </p:nvSpPr>
        <p:spPr>
          <a:xfrm>
            <a:off x="3666744" y="3931920"/>
            <a:ext cx="7324344" cy="438912"/>
          </a:xfrm>
          <a:prstGeom prst="rect">
            <a:avLst/>
          </a:prstGeom>
          <a:noFill/>
          <a:ln/>
        </p:spPr>
        <p:txBody>
          <a:bodyPr wrap="square" lIns="0" tIns="0" rIns="0" bIns="0" rtlCol="0" anchor="ctr">
            <a:normAutofit/>
          </a:bodyPr>
          <a:lstStyle/>
          <a:p>
            <a:pPr indent="0" marL="0">
              <a:buNone/>
            </a:pPr>
            <a:r>
              <a:rPr lang="en-US" sz="1680" dirty="0">
                <a:solidFill>
                  <a:srgbClr val="263E49"/>
                </a:solidFill>
                <a:latin typeface="Inter" pitchFamily="34" charset="0"/>
                <a:ea typeface="Inter" pitchFamily="34" charset="-122"/>
                <a:cs typeface="Inter" pitchFamily="34" charset="-120"/>
              </a:rPr>
              <a:t>A protective pattern becomes more likely.</a:t>
            </a:r>
            <a:endParaRPr lang="en-US" sz="1680" dirty="0"/>
          </a:p>
        </p:txBody>
      </p:sp>
      <p:sp>
        <p:nvSpPr>
          <p:cNvPr id="18" name="Shape 16"/>
          <p:cNvSpPr/>
          <p:nvPr/>
        </p:nvSpPr>
        <p:spPr>
          <a:xfrm>
            <a:off x="795528" y="4663440"/>
            <a:ext cx="10579608" cy="722376"/>
          </a:xfrm>
          <a:prstGeom prst="roundRect">
            <a:avLst/>
          </a:prstGeom>
          <a:solidFill>
            <a:srgbClr val="FFFFFF"/>
          </a:solidFill>
          <a:ln w="12700">
            <a:solidFill>
              <a:srgbClr val="DCE5E2"/>
            </a:solidFill>
            <a:prstDash val="solid"/>
          </a:ln>
        </p:spPr>
      </p:sp>
      <p:sp>
        <p:nvSpPr>
          <p:cNvPr id="19" name="Text 17"/>
          <p:cNvSpPr/>
          <p:nvPr/>
        </p:nvSpPr>
        <p:spPr>
          <a:xfrm>
            <a:off x="1051560" y="4828032"/>
            <a:ext cx="2606040" cy="329184"/>
          </a:xfrm>
          <a:prstGeom prst="rect">
            <a:avLst/>
          </a:prstGeom>
          <a:noFill/>
          <a:ln/>
        </p:spPr>
        <p:txBody>
          <a:bodyPr wrap="square" lIns="0" tIns="0" rIns="0" bIns="0" rtlCol="0" anchor="ctr">
            <a:normAutofit/>
          </a:bodyPr>
          <a:lstStyle/>
          <a:p>
            <a:pPr indent="0" marL="0">
              <a:buNone/>
            </a:pPr>
            <a:r>
              <a:rPr lang="en-US" sz="1670" b="1" dirty="0">
                <a:solidFill>
                  <a:srgbClr val="267E88"/>
                </a:solidFill>
                <a:latin typeface="Inter Display" pitchFamily="34" charset="0"/>
                <a:ea typeface="Inter Display" pitchFamily="34" charset="-122"/>
                <a:cs typeface="Inter Display" pitchFamily="34" charset="-120"/>
              </a:rPr>
              <a:t>UPDATED LEARNING</a:t>
            </a:r>
            <a:endParaRPr lang="en-US" sz="1670" dirty="0"/>
          </a:p>
        </p:txBody>
      </p:sp>
      <p:sp>
        <p:nvSpPr>
          <p:cNvPr id="20" name="Text 18"/>
          <p:cNvSpPr/>
          <p:nvPr/>
        </p:nvSpPr>
        <p:spPr>
          <a:xfrm>
            <a:off x="3666744" y="4791456"/>
            <a:ext cx="7324344" cy="438912"/>
          </a:xfrm>
          <a:prstGeom prst="rect">
            <a:avLst/>
          </a:prstGeom>
          <a:noFill/>
          <a:ln/>
        </p:spPr>
        <p:txBody>
          <a:bodyPr wrap="square" lIns="0" tIns="0" rIns="0" bIns="0" rtlCol="0" anchor="ctr">
            <a:normAutofit/>
          </a:bodyPr>
          <a:lstStyle/>
          <a:p>
            <a:pPr indent="0" marL="0">
              <a:buNone/>
            </a:pPr>
            <a:r>
              <a:rPr lang="en-US" sz="1680" dirty="0">
                <a:solidFill>
                  <a:srgbClr val="263E49"/>
                </a:solidFill>
                <a:latin typeface="Inter" pitchFamily="34" charset="0"/>
                <a:ea typeface="Inter" pitchFamily="34" charset="-122"/>
                <a:cs typeface="Inter" pitchFamily="34" charset="-120"/>
              </a:rPr>
              <a:t>New safe experiences provide evidence that other outcomes are possible.</a:t>
            </a:r>
            <a:endParaRPr lang="en-US" sz="1680" dirty="0"/>
          </a:p>
        </p:txBody>
      </p:sp>
      <p:sp>
        <p:nvSpPr>
          <p:cNvPr id="21" name="Shape 19"/>
          <p:cNvSpPr/>
          <p:nvPr/>
        </p:nvSpPr>
        <p:spPr>
          <a:xfrm>
            <a:off x="713232" y="5605272"/>
            <a:ext cx="10771632" cy="502920"/>
          </a:xfrm>
          <a:prstGeom prst="roundRect">
            <a:avLst/>
          </a:prstGeom>
          <a:solidFill>
            <a:srgbClr val="E7F1EF"/>
          </a:solidFill>
          <a:ln w="12700">
            <a:solidFill>
              <a:srgbClr val="E7F1EF"/>
            </a:solidFill>
            <a:prstDash val="solid"/>
          </a:ln>
        </p:spPr>
      </p:sp>
      <p:sp>
        <p:nvSpPr>
          <p:cNvPr id="22" name="Text 20"/>
          <p:cNvSpPr/>
          <p:nvPr/>
        </p:nvSpPr>
        <p:spPr>
          <a:xfrm>
            <a:off x="941832" y="5678424"/>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A reaction cannot by itself establish the historical event that caused it.</a:t>
            </a:r>
            <a:endParaRPr lang="en-US" sz="154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03 / NEUROPLASTICITY</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What is learned can sometimes be relearned</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Neuroplasticity: the nervous system’s capacity to change with experience and practice.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36</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Heather Kolb · handout pp. 14, 17</a:t>
            </a:r>
            <a:endParaRPr lang="en-US" sz="850" dirty="0"/>
          </a:p>
        </p:txBody>
      </p:sp>
      <p:sp>
        <p:nvSpPr>
          <p:cNvPr id="10" name="Shape 8"/>
          <p:cNvSpPr/>
          <p:nvPr/>
        </p:nvSpPr>
        <p:spPr>
          <a:xfrm>
            <a:off x="704088" y="2276856"/>
            <a:ext cx="2070202" cy="2468880"/>
          </a:xfrm>
          <a:prstGeom prst="roundRect">
            <a:avLst/>
          </a:prstGeom>
          <a:solidFill>
            <a:srgbClr val="E7F1EF"/>
          </a:solidFill>
          <a:ln w="12700">
            <a:solidFill>
              <a:srgbClr val="DCE5E2"/>
            </a:solidFill>
            <a:prstDash val="solid"/>
          </a:ln>
        </p:spPr>
      </p:sp>
      <p:sp>
        <p:nvSpPr>
          <p:cNvPr id="11" name="Text 9"/>
          <p:cNvSpPr/>
          <p:nvPr/>
        </p:nvSpPr>
        <p:spPr>
          <a:xfrm>
            <a:off x="886968" y="2450592"/>
            <a:ext cx="1704442" cy="457200"/>
          </a:xfrm>
          <a:prstGeom prst="rect">
            <a:avLst/>
          </a:prstGeom>
          <a:noFill/>
          <a:ln/>
        </p:spPr>
        <p:txBody>
          <a:bodyPr wrap="square" lIns="0" tIns="0" rIns="0" bIns="0" rtlCol="0" anchor="ctr">
            <a:normAutofit/>
          </a:bodyPr>
          <a:lstStyle/>
          <a:p>
            <a:pPr indent="0" marL="0">
              <a:buNone/>
            </a:pPr>
            <a:r>
              <a:rPr lang="en-US" sz="2300" b="1" dirty="0">
                <a:solidFill>
                  <a:srgbClr val="267E88"/>
                </a:solidFill>
                <a:latin typeface="Inter Display" pitchFamily="34" charset="0"/>
                <a:ea typeface="Inter Display" pitchFamily="34" charset="-122"/>
                <a:cs typeface="Inter Display" pitchFamily="34" charset="-120"/>
              </a:rPr>
              <a:t>01</a:t>
            </a:r>
            <a:endParaRPr lang="en-US" sz="2300" dirty="0"/>
          </a:p>
        </p:txBody>
      </p:sp>
      <p:sp>
        <p:nvSpPr>
          <p:cNvPr id="12" name="Text 10"/>
          <p:cNvSpPr/>
          <p:nvPr/>
        </p:nvSpPr>
        <p:spPr>
          <a:xfrm>
            <a:off x="886968" y="3054096"/>
            <a:ext cx="1704442" cy="420624"/>
          </a:xfrm>
          <a:prstGeom prst="rect">
            <a:avLst/>
          </a:prstGeom>
          <a:noFill/>
          <a:ln/>
        </p:spPr>
        <p:txBody>
          <a:bodyPr wrap="square" lIns="0" tIns="0" rIns="0" bIns="0" rtlCol="0" anchor="ctr">
            <a:normAutofit/>
          </a:bodyPr>
          <a:lstStyle/>
          <a:p>
            <a:pPr indent="0" marL="0">
              <a:buNone/>
            </a:pPr>
            <a:r>
              <a:rPr lang="en-US" sz="1610" b="1" dirty="0">
                <a:solidFill>
                  <a:srgbClr val="173443"/>
                </a:solidFill>
                <a:latin typeface="Inter Display" pitchFamily="34" charset="0"/>
                <a:ea typeface="Inter Display" pitchFamily="34" charset="-122"/>
                <a:cs typeface="Inter Display" pitchFamily="34" charset="-120"/>
              </a:rPr>
              <a:t>NOTICE</a:t>
            </a:r>
            <a:endParaRPr lang="en-US" sz="1610" dirty="0"/>
          </a:p>
        </p:txBody>
      </p:sp>
      <p:sp>
        <p:nvSpPr>
          <p:cNvPr id="13" name="Text 11"/>
          <p:cNvSpPr/>
          <p:nvPr/>
        </p:nvSpPr>
        <p:spPr>
          <a:xfrm>
            <a:off x="886968" y="3611880"/>
            <a:ext cx="1704442" cy="914400"/>
          </a:xfrm>
          <a:prstGeom prst="rect">
            <a:avLst/>
          </a:prstGeom>
          <a:noFill/>
          <a:ln/>
        </p:spPr>
        <p:txBody>
          <a:bodyPr wrap="square" lIns="0" tIns="0" rIns="0" bIns="0" rtlCol="0" anchor="t">
            <a:normAutofit/>
          </a:bodyPr>
          <a:lstStyle/>
          <a:p>
            <a:pPr indent="0" marL="0">
              <a:buNone/>
            </a:pPr>
            <a:r>
              <a:rPr lang="en-US" sz="1400" dirty="0">
                <a:solidFill>
                  <a:srgbClr val="263E49"/>
                </a:solidFill>
                <a:latin typeface="Inter" pitchFamily="34" charset="0"/>
                <a:ea typeface="Inter" pitchFamily="34" charset="-122"/>
                <a:cs typeface="Inter" pitchFamily="34" charset="-120"/>
              </a:rPr>
              <a:t>Recognize a familiar pattern.</a:t>
            </a:r>
            <a:endParaRPr lang="en-US" sz="1400" dirty="0"/>
          </a:p>
        </p:txBody>
      </p:sp>
      <p:sp>
        <p:nvSpPr>
          <p:cNvPr id="14" name="Shape 12"/>
          <p:cNvSpPr/>
          <p:nvPr/>
        </p:nvSpPr>
        <p:spPr>
          <a:xfrm>
            <a:off x="2884018" y="2276856"/>
            <a:ext cx="2070202" cy="2468880"/>
          </a:xfrm>
          <a:prstGeom prst="roundRect">
            <a:avLst/>
          </a:prstGeom>
          <a:solidFill>
            <a:srgbClr val="FFFFFF"/>
          </a:solidFill>
          <a:ln w="12700">
            <a:solidFill>
              <a:srgbClr val="DCE5E2"/>
            </a:solidFill>
            <a:prstDash val="solid"/>
          </a:ln>
        </p:spPr>
      </p:sp>
      <p:sp>
        <p:nvSpPr>
          <p:cNvPr id="15" name="Text 13"/>
          <p:cNvSpPr/>
          <p:nvPr/>
        </p:nvSpPr>
        <p:spPr>
          <a:xfrm>
            <a:off x="3066898" y="2450592"/>
            <a:ext cx="1704442" cy="457200"/>
          </a:xfrm>
          <a:prstGeom prst="rect">
            <a:avLst/>
          </a:prstGeom>
          <a:noFill/>
          <a:ln/>
        </p:spPr>
        <p:txBody>
          <a:bodyPr wrap="square" lIns="0" tIns="0" rIns="0" bIns="0" rtlCol="0" anchor="ctr">
            <a:normAutofit/>
          </a:bodyPr>
          <a:lstStyle/>
          <a:p>
            <a:pPr indent="0" marL="0">
              <a:buNone/>
            </a:pPr>
            <a:r>
              <a:rPr lang="en-US" sz="2300" b="1" dirty="0">
                <a:solidFill>
                  <a:srgbClr val="267E88"/>
                </a:solidFill>
                <a:latin typeface="Inter Display" pitchFamily="34" charset="0"/>
                <a:ea typeface="Inter Display" pitchFamily="34" charset="-122"/>
                <a:cs typeface="Inter Display" pitchFamily="34" charset="-120"/>
              </a:rPr>
              <a:t>02</a:t>
            </a:r>
            <a:endParaRPr lang="en-US" sz="2300" dirty="0"/>
          </a:p>
        </p:txBody>
      </p:sp>
      <p:sp>
        <p:nvSpPr>
          <p:cNvPr id="16" name="Text 14"/>
          <p:cNvSpPr/>
          <p:nvPr/>
        </p:nvSpPr>
        <p:spPr>
          <a:xfrm>
            <a:off x="3066898" y="3054096"/>
            <a:ext cx="1704442" cy="420624"/>
          </a:xfrm>
          <a:prstGeom prst="rect">
            <a:avLst/>
          </a:prstGeom>
          <a:noFill/>
          <a:ln/>
        </p:spPr>
        <p:txBody>
          <a:bodyPr wrap="square" lIns="0" tIns="0" rIns="0" bIns="0" rtlCol="0" anchor="ctr">
            <a:normAutofit/>
          </a:bodyPr>
          <a:lstStyle/>
          <a:p>
            <a:pPr indent="0" marL="0">
              <a:buNone/>
            </a:pPr>
            <a:r>
              <a:rPr lang="en-US" sz="1610" b="1" dirty="0">
                <a:solidFill>
                  <a:srgbClr val="173443"/>
                </a:solidFill>
                <a:latin typeface="Inter Display" pitchFamily="34" charset="0"/>
                <a:ea typeface="Inter Display" pitchFamily="34" charset="-122"/>
                <a:cs typeface="Inter Display" pitchFamily="34" charset="-120"/>
              </a:rPr>
              <a:t>INTERRUPT</a:t>
            </a:r>
            <a:endParaRPr lang="en-US" sz="1610" dirty="0"/>
          </a:p>
        </p:txBody>
      </p:sp>
      <p:sp>
        <p:nvSpPr>
          <p:cNvPr id="17" name="Text 15"/>
          <p:cNvSpPr/>
          <p:nvPr/>
        </p:nvSpPr>
        <p:spPr>
          <a:xfrm>
            <a:off x="3066898" y="3611880"/>
            <a:ext cx="1704442" cy="914400"/>
          </a:xfrm>
          <a:prstGeom prst="rect">
            <a:avLst/>
          </a:prstGeom>
          <a:noFill/>
          <a:ln/>
        </p:spPr>
        <p:txBody>
          <a:bodyPr wrap="square" lIns="0" tIns="0" rIns="0" bIns="0" rtlCol="0" anchor="t">
            <a:normAutofit/>
          </a:bodyPr>
          <a:lstStyle/>
          <a:p>
            <a:pPr indent="0" marL="0">
              <a:buNone/>
            </a:pPr>
            <a:r>
              <a:rPr lang="en-US" sz="1400" dirty="0">
                <a:solidFill>
                  <a:srgbClr val="263E49"/>
                </a:solidFill>
                <a:latin typeface="Inter" pitchFamily="34" charset="0"/>
                <a:ea typeface="Inter" pitchFamily="34" charset="-122"/>
                <a:cs typeface="Inter" pitchFamily="34" charset="-120"/>
              </a:rPr>
              <a:t>Make a small change in the automatic sequence.</a:t>
            </a:r>
            <a:endParaRPr lang="en-US" sz="1400" dirty="0"/>
          </a:p>
        </p:txBody>
      </p:sp>
      <p:sp>
        <p:nvSpPr>
          <p:cNvPr id="18" name="Shape 16"/>
          <p:cNvSpPr/>
          <p:nvPr/>
        </p:nvSpPr>
        <p:spPr>
          <a:xfrm>
            <a:off x="5063947" y="2276856"/>
            <a:ext cx="2070202" cy="2468880"/>
          </a:xfrm>
          <a:prstGeom prst="roundRect">
            <a:avLst/>
          </a:prstGeom>
          <a:solidFill>
            <a:srgbClr val="E7F1EF"/>
          </a:solidFill>
          <a:ln w="12700">
            <a:solidFill>
              <a:srgbClr val="DCE5E2"/>
            </a:solidFill>
            <a:prstDash val="solid"/>
          </a:ln>
        </p:spPr>
      </p:sp>
      <p:sp>
        <p:nvSpPr>
          <p:cNvPr id="19" name="Text 17"/>
          <p:cNvSpPr/>
          <p:nvPr/>
        </p:nvSpPr>
        <p:spPr>
          <a:xfrm>
            <a:off x="5246827" y="2450592"/>
            <a:ext cx="1704442" cy="457200"/>
          </a:xfrm>
          <a:prstGeom prst="rect">
            <a:avLst/>
          </a:prstGeom>
          <a:noFill/>
          <a:ln/>
        </p:spPr>
        <p:txBody>
          <a:bodyPr wrap="square" lIns="0" tIns="0" rIns="0" bIns="0" rtlCol="0" anchor="ctr">
            <a:normAutofit/>
          </a:bodyPr>
          <a:lstStyle/>
          <a:p>
            <a:pPr indent="0" marL="0">
              <a:buNone/>
            </a:pPr>
            <a:r>
              <a:rPr lang="en-US" sz="2300" b="1" dirty="0">
                <a:solidFill>
                  <a:srgbClr val="267E88"/>
                </a:solidFill>
                <a:latin typeface="Inter Display" pitchFamily="34" charset="0"/>
                <a:ea typeface="Inter Display" pitchFamily="34" charset="-122"/>
                <a:cs typeface="Inter Display" pitchFamily="34" charset="-120"/>
              </a:rPr>
              <a:t>03</a:t>
            </a:r>
            <a:endParaRPr lang="en-US" sz="2300" dirty="0"/>
          </a:p>
        </p:txBody>
      </p:sp>
      <p:sp>
        <p:nvSpPr>
          <p:cNvPr id="20" name="Text 18"/>
          <p:cNvSpPr/>
          <p:nvPr/>
        </p:nvSpPr>
        <p:spPr>
          <a:xfrm>
            <a:off x="5246827" y="3054096"/>
            <a:ext cx="1704442" cy="420624"/>
          </a:xfrm>
          <a:prstGeom prst="rect">
            <a:avLst/>
          </a:prstGeom>
          <a:noFill/>
          <a:ln/>
        </p:spPr>
        <p:txBody>
          <a:bodyPr wrap="square" lIns="0" tIns="0" rIns="0" bIns="0" rtlCol="0" anchor="ctr">
            <a:normAutofit/>
          </a:bodyPr>
          <a:lstStyle/>
          <a:p>
            <a:pPr indent="0" marL="0">
              <a:buNone/>
            </a:pPr>
            <a:r>
              <a:rPr lang="en-US" sz="1610" b="1" dirty="0">
                <a:solidFill>
                  <a:srgbClr val="173443"/>
                </a:solidFill>
                <a:latin typeface="Inter Display" pitchFamily="34" charset="0"/>
                <a:ea typeface="Inter Display" pitchFamily="34" charset="-122"/>
                <a:cs typeface="Inter Display" pitchFamily="34" charset="-120"/>
              </a:rPr>
              <a:t>EXPERIENCE</a:t>
            </a:r>
            <a:endParaRPr lang="en-US" sz="1610" dirty="0"/>
          </a:p>
        </p:txBody>
      </p:sp>
      <p:sp>
        <p:nvSpPr>
          <p:cNvPr id="21" name="Text 19"/>
          <p:cNvSpPr/>
          <p:nvPr/>
        </p:nvSpPr>
        <p:spPr>
          <a:xfrm>
            <a:off x="5246827" y="3611880"/>
            <a:ext cx="1704442" cy="914400"/>
          </a:xfrm>
          <a:prstGeom prst="rect">
            <a:avLst/>
          </a:prstGeom>
          <a:noFill/>
          <a:ln/>
        </p:spPr>
        <p:txBody>
          <a:bodyPr wrap="square" lIns="0" tIns="0" rIns="0" bIns="0" rtlCol="0" anchor="t">
            <a:normAutofit/>
          </a:bodyPr>
          <a:lstStyle/>
          <a:p>
            <a:pPr indent="0" marL="0">
              <a:buNone/>
            </a:pPr>
            <a:r>
              <a:rPr lang="en-US" sz="1400" dirty="0">
                <a:solidFill>
                  <a:srgbClr val="263E49"/>
                </a:solidFill>
                <a:latin typeface="Inter" pitchFamily="34" charset="0"/>
                <a:ea typeface="Inter" pitchFamily="34" charset="-122"/>
                <a:cs typeface="Inter" pitchFamily="34" charset="-120"/>
              </a:rPr>
              <a:t>Practice a safer alternative.</a:t>
            </a:r>
            <a:endParaRPr lang="en-US" sz="1400" dirty="0"/>
          </a:p>
        </p:txBody>
      </p:sp>
      <p:sp>
        <p:nvSpPr>
          <p:cNvPr id="22" name="Shape 20"/>
          <p:cNvSpPr/>
          <p:nvPr/>
        </p:nvSpPr>
        <p:spPr>
          <a:xfrm>
            <a:off x="7243877" y="2276856"/>
            <a:ext cx="2070202" cy="2468880"/>
          </a:xfrm>
          <a:prstGeom prst="roundRect">
            <a:avLst/>
          </a:prstGeom>
          <a:solidFill>
            <a:srgbClr val="FFFFFF"/>
          </a:solidFill>
          <a:ln w="12700">
            <a:solidFill>
              <a:srgbClr val="DCE5E2"/>
            </a:solidFill>
            <a:prstDash val="solid"/>
          </a:ln>
        </p:spPr>
      </p:sp>
      <p:sp>
        <p:nvSpPr>
          <p:cNvPr id="23" name="Text 21"/>
          <p:cNvSpPr/>
          <p:nvPr/>
        </p:nvSpPr>
        <p:spPr>
          <a:xfrm>
            <a:off x="7426757" y="2450592"/>
            <a:ext cx="1704442" cy="457200"/>
          </a:xfrm>
          <a:prstGeom prst="rect">
            <a:avLst/>
          </a:prstGeom>
          <a:noFill/>
          <a:ln/>
        </p:spPr>
        <p:txBody>
          <a:bodyPr wrap="square" lIns="0" tIns="0" rIns="0" bIns="0" rtlCol="0" anchor="ctr">
            <a:normAutofit/>
          </a:bodyPr>
          <a:lstStyle/>
          <a:p>
            <a:pPr indent="0" marL="0">
              <a:buNone/>
            </a:pPr>
            <a:r>
              <a:rPr lang="en-US" sz="2300" b="1" dirty="0">
                <a:solidFill>
                  <a:srgbClr val="267E88"/>
                </a:solidFill>
                <a:latin typeface="Inter Display" pitchFamily="34" charset="0"/>
                <a:ea typeface="Inter Display" pitchFamily="34" charset="-122"/>
                <a:cs typeface="Inter Display" pitchFamily="34" charset="-120"/>
              </a:rPr>
              <a:t>04</a:t>
            </a:r>
            <a:endParaRPr lang="en-US" sz="2300" dirty="0"/>
          </a:p>
        </p:txBody>
      </p:sp>
      <p:sp>
        <p:nvSpPr>
          <p:cNvPr id="24" name="Text 22"/>
          <p:cNvSpPr/>
          <p:nvPr/>
        </p:nvSpPr>
        <p:spPr>
          <a:xfrm>
            <a:off x="7426757" y="3054096"/>
            <a:ext cx="1704442" cy="420624"/>
          </a:xfrm>
          <a:prstGeom prst="rect">
            <a:avLst/>
          </a:prstGeom>
          <a:noFill/>
          <a:ln/>
        </p:spPr>
        <p:txBody>
          <a:bodyPr wrap="square" lIns="0" tIns="0" rIns="0" bIns="0" rtlCol="0" anchor="ctr">
            <a:normAutofit/>
          </a:bodyPr>
          <a:lstStyle/>
          <a:p>
            <a:pPr indent="0" marL="0">
              <a:buNone/>
            </a:pPr>
            <a:r>
              <a:rPr lang="en-US" sz="1610" b="1" dirty="0">
                <a:solidFill>
                  <a:srgbClr val="173443"/>
                </a:solidFill>
                <a:latin typeface="Inter Display" pitchFamily="34" charset="0"/>
                <a:ea typeface="Inter Display" pitchFamily="34" charset="-122"/>
                <a:cs typeface="Inter Display" pitchFamily="34" charset="-120"/>
              </a:rPr>
              <a:t>REPEAT</a:t>
            </a:r>
            <a:endParaRPr lang="en-US" sz="1610" dirty="0"/>
          </a:p>
        </p:txBody>
      </p:sp>
      <p:sp>
        <p:nvSpPr>
          <p:cNvPr id="25" name="Text 23"/>
          <p:cNvSpPr/>
          <p:nvPr/>
        </p:nvSpPr>
        <p:spPr>
          <a:xfrm>
            <a:off x="7426757" y="3611880"/>
            <a:ext cx="1704442" cy="914400"/>
          </a:xfrm>
          <a:prstGeom prst="rect">
            <a:avLst/>
          </a:prstGeom>
          <a:noFill/>
          <a:ln/>
        </p:spPr>
        <p:txBody>
          <a:bodyPr wrap="square" lIns="0" tIns="0" rIns="0" bIns="0" rtlCol="0" anchor="t">
            <a:normAutofit/>
          </a:bodyPr>
          <a:lstStyle/>
          <a:p>
            <a:pPr indent="0" marL="0">
              <a:buNone/>
            </a:pPr>
            <a:r>
              <a:rPr lang="en-US" sz="1400" dirty="0">
                <a:solidFill>
                  <a:srgbClr val="263E49"/>
                </a:solidFill>
                <a:latin typeface="Inter" pitchFamily="34" charset="0"/>
                <a:ea typeface="Inter" pitchFamily="34" charset="-122"/>
                <a:cs typeface="Inter" pitchFamily="34" charset="-120"/>
              </a:rPr>
              <a:t>Build consistency across ordinary days.</a:t>
            </a:r>
            <a:endParaRPr lang="en-US" sz="1400" dirty="0"/>
          </a:p>
        </p:txBody>
      </p:sp>
      <p:sp>
        <p:nvSpPr>
          <p:cNvPr id="26" name="Shape 24"/>
          <p:cNvSpPr/>
          <p:nvPr/>
        </p:nvSpPr>
        <p:spPr>
          <a:xfrm>
            <a:off x="9423806" y="2276856"/>
            <a:ext cx="2070202" cy="2468880"/>
          </a:xfrm>
          <a:prstGeom prst="roundRect">
            <a:avLst/>
          </a:prstGeom>
          <a:solidFill>
            <a:srgbClr val="E7F1EF"/>
          </a:solidFill>
          <a:ln w="12700">
            <a:solidFill>
              <a:srgbClr val="DCE5E2"/>
            </a:solidFill>
            <a:prstDash val="solid"/>
          </a:ln>
        </p:spPr>
      </p:sp>
      <p:sp>
        <p:nvSpPr>
          <p:cNvPr id="27" name="Text 25"/>
          <p:cNvSpPr/>
          <p:nvPr/>
        </p:nvSpPr>
        <p:spPr>
          <a:xfrm>
            <a:off x="9606686" y="2450592"/>
            <a:ext cx="1704442" cy="457200"/>
          </a:xfrm>
          <a:prstGeom prst="rect">
            <a:avLst/>
          </a:prstGeom>
          <a:noFill/>
          <a:ln/>
        </p:spPr>
        <p:txBody>
          <a:bodyPr wrap="square" lIns="0" tIns="0" rIns="0" bIns="0" rtlCol="0" anchor="ctr">
            <a:normAutofit/>
          </a:bodyPr>
          <a:lstStyle/>
          <a:p>
            <a:pPr indent="0" marL="0">
              <a:buNone/>
            </a:pPr>
            <a:r>
              <a:rPr lang="en-US" sz="2300" b="1" dirty="0">
                <a:solidFill>
                  <a:srgbClr val="267E88"/>
                </a:solidFill>
                <a:latin typeface="Inter Display" pitchFamily="34" charset="0"/>
                <a:ea typeface="Inter Display" pitchFamily="34" charset="-122"/>
                <a:cs typeface="Inter Display" pitchFamily="34" charset="-120"/>
              </a:rPr>
              <a:t>05</a:t>
            </a:r>
            <a:endParaRPr lang="en-US" sz="2300" dirty="0"/>
          </a:p>
        </p:txBody>
      </p:sp>
      <p:sp>
        <p:nvSpPr>
          <p:cNvPr id="28" name="Text 26"/>
          <p:cNvSpPr/>
          <p:nvPr/>
        </p:nvSpPr>
        <p:spPr>
          <a:xfrm>
            <a:off x="9606686" y="3054096"/>
            <a:ext cx="1704442" cy="420624"/>
          </a:xfrm>
          <a:prstGeom prst="rect">
            <a:avLst/>
          </a:prstGeom>
          <a:noFill/>
          <a:ln/>
        </p:spPr>
        <p:txBody>
          <a:bodyPr wrap="square" lIns="0" tIns="0" rIns="0" bIns="0" rtlCol="0" anchor="ctr">
            <a:normAutofit/>
          </a:bodyPr>
          <a:lstStyle/>
          <a:p>
            <a:pPr indent="0" marL="0">
              <a:buNone/>
            </a:pPr>
            <a:r>
              <a:rPr lang="en-US" sz="1610" b="1" dirty="0">
                <a:solidFill>
                  <a:srgbClr val="173443"/>
                </a:solidFill>
                <a:latin typeface="Inter Display" pitchFamily="34" charset="0"/>
                <a:ea typeface="Inter Display" pitchFamily="34" charset="-122"/>
                <a:cs typeface="Inter Display" pitchFamily="34" charset="-120"/>
              </a:rPr>
              <a:t>ADAPT</a:t>
            </a:r>
            <a:endParaRPr lang="en-US" sz="1610" dirty="0"/>
          </a:p>
        </p:txBody>
      </p:sp>
      <p:sp>
        <p:nvSpPr>
          <p:cNvPr id="29" name="Text 27"/>
          <p:cNvSpPr/>
          <p:nvPr/>
        </p:nvSpPr>
        <p:spPr>
          <a:xfrm>
            <a:off x="9606686" y="3611880"/>
            <a:ext cx="1704442" cy="914400"/>
          </a:xfrm>
          <a:prstGeom prst="rect">
            <a:avLst/>
          </a:prstGeom>
          <a:noFill/>
          <a:ln/>
        </p:spPr>
        <p:txBody>
          <a:bodyPr wrap="square" lIns="0" tIns="0" rIns="0" bIns="0" rtlCol="0" anchor="t">
            <a:normAutofit/>
          </a:bodyPr>
          <a:lstStyle/>
          <a:p>
            <a:pPr indent="0" marL="0">
              <a:buNone/>
            </a:pPr>
            <a:r>
              <a:rPr lang="en-US" sz="1400" dirty="0">
                <a:solidFill>
                  <a:srgbClr val="263E49"/>
                </a:solidFill>
                <a:latin typeface="Inter" pitchFamily="34" charset="0"/>
                <a:ea typeface="Inter" pitchFamily="34" charset="-122"/>
                <a:cs typeface="Inter" pitchFamily="34" charset="-120"/>
              </a:rPr>
              <a:t>Notice new options becoming more accessible.</a:t>
            </a:r>
            <a:endParaRPr lang="en-US" sz="1400" dirty="0"/>
          </a:p>
        </p:txBody>
      </p:sp>
      <p:sp>
        <p:nvSpPr>
          <p:cNvPr id="30" name="Shape 28"/>
          <p:cNvSpPr/>
          <p:nvPr/>
        </p:nvSpPr>
        <p:spPr>
          <a:xfrm>
            <a:off x="713232" y="5248656"/>
            <a:ext cx="10771632" cy="502920"/>
          </a:xfrm>
          <a:prstGeom prst="roundRect">
            <a:avLst/>
          </a:prstGeom>
          <a:solidFill>
            <a:srgbClr val="E7F1EF"/>
          </a:solidFill>
          <a:ln w="12700">
            <a:solidFill>
              <a:srgbClr val="E7F1EF"/>
            </a:solidFill>
            <a:prstDash val="solid"/>
          </a:ln>
        </p:spPr>
      </p:sp>
      <p:sp>
        <p:nvSpPr>
          <p:cNvPr id="31" name="Text 29"/>
          <p:cNvSpPr/>
          <p:nvPr/>
        </p:nvSpPr>
        <p:spPr>
          <a:xfrm>
            <a:off x="941832" y="5321808"/>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Growth is possible, but speed and outcomes differ; practice is not a guarantee of symptom resolution.</a:t>
            </a:r>
            <a:endParaRPr lang="en-US" sz="154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03 / PROGRESS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Stone by stone: why healing takes time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Repeated small experiences may create more durable change than occasional intense effort.</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37</a:t>
            </a:r>
            <a:endParaRPr lang="en-US" sz="1000" dirty="0"/>
          </a:p>
        </p:txBody>
      </p:sp>
      <p:sp>
        <p:nvSpPr>
          <p:cNvPr id="9" name="Shape 7"/>
          <p:cNvSpPr/>
          <p:nvPr/>
        </p:nvSpPr>
        <p:spPr>
          <a:xfrm>
            <a:off x="713232" y="2093976"/>
            <a:ext cx="5202936" cy="1472184"/>
          </a:xfrm>
          <a:prstGeom prst="roundRect">
            <a:avLst/>
          </a:prstGeom>
          <a:solidFill>
            <a:srgbClr val="FFFFFF"/>
          </a:solidFill>
          <a:ln w="12700">
            <a:solidFill>
              <a:srgbClr val="DCE5E2"/>
            </a:solidFill>
            <a:prstDash val="solid"/>
          </a:ln>
        </p:spPr>
      </p:sp>
      <p:sp>
        <p:nvSpPr>
          <p:cNvPr id="10" name="Shape 8"/>
          <p:cNvSpPr/>
          <p:nvPr/>
        </p:nvSpPr>
        <p:spPr>
          <a:xfrm>
            <a:off x="905256" y="2295144"/>
            <a:ext cx="164592" cy="164592"/>
          </a:xfrm>
          <a:prstGeom prst="ellipse">
            <a:avLst/>
          </a:prstGeom>
          <a:solidFill>
            <a:srgbClr val="267E88"/>
          </a:solidFill>
          <a:ln w="12700">
            <a:solidFill>
              <a:srgbClr val="267E88">
                <a:alpha val="0"/>
              </a:srgbClr>
            </a:solidFill>
            <a:prstDash val="solid"/>
          </a:ln>
        </p:spPr>
      </p:sp>
      <p:sp>
        <p:nvSpPr>
          <p:cNvPr id="11" name="Text 9"/>
          <p:cNvSpPr/>
          <p:nvPr/>
        </p:nvSpPr>
        <p:spPr>
          <a:xfrm>
            <a:off x="1188720" y="2212848"/>
            <a:ext cx="4562856"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BEGIN WITH SMALL</a:t>
            </a:r>
            <a:endParaRPr lang="en-US" sz="1630" dirty="0"/>
          </a:p>
        </p:txBody>
      </p:sp>
      <p:sp>
        <p:nvSpPr>
          <p:cNvPr id="12" name="Text 10"/>
          <p:cNvSpPr/>
          <p:nvPr/>
        </p:nvSpPr>
        <p:spPr>
          <a:xfrm>
            <a:off x="923544" y="2724912"/>
            <a:ext cx="4782312" cy="731520"/>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Choose a practice simple enough to repeat on a stressful day.</a:t>
            </a:r>
            <a:endParaRPr lang="en-US" sz="1450" dirty="0"/>
          </a:p>
        </p:txBody>
      </p:sp>
      <p:sp>
        <p:nvSpPr>
          <p:cNvPr id="13" name="Shape 11"/>
          <p:cNvSpPr/>
          <p:nvPr/>
        </p:nvSpPr>
        <p:spPr>
          <a:xfrm>
            <a:off x="6153912" y="2093976"/>
            <a:ext cx="5202936" cy="1472184"/>
          </a:xfrm>
          <a:prstGeom prst="roundRect">
            <a:avLst/>
          </a:prstGeom>
          <a:solidFill>
            <a:srgbClr val="FFFFFF"/>
          </a:solidFill>
          <a:ln w="12700">
            <a:solidFill>
              <a:srgbClr val="DCE5E2"/>
            </a:solidFill>
            <a:prstDash val="solid"/>
          </a:ln>
        </p:spPr>
      </p:sp>
      <p:sp>
        <p:nvSpPr>
          <p:cNvPr id="14" name="Shape 12"/>
          <p:cNvSpPr/>
          <p:nvPr/>
        </p:nvSpPr>
        <p:spPr>
          <a:xfrm>
            <a:off x="6345936" y="2295144"/>
            <a:ext cx="164592" cy="164592"/>
          </a:xfrm>
          <a:prstGeom prst="ellipse">
            <a:avLst/>
          </a:prstGeom>
          <a:solidFill>
            <a:srgbClr val="E6AF45"/>
          </a:solidFill>
          <a:ln w="12700">
            <a:solidFill>
              <a:srgbClr val="E6AF45">
                <a:alpha val="0"/>
              </a:srgbClr>
            </a:solidFill>
            <a:prstDash val="solid"/>
          </a:ln>
        </p:spPr>
      </p:sp>
      <p:sp>
        <p:nvSpPr>
          <p:cNvPr id="15" name="Text 13"/>
          <p:cNvSpPr/>
          <p:nvPr/>
        </p:nvSpPr>
        <p:spPr>
          <a:xfrm>
            <a:off x="6629400" y="2212848"/>
            <a:ext cx="4562856"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REPEAT OFTEN</a:t>
            </a:r>
            <a:endParaRPr lang="en-US" sz="1630" dirty="0"/>
          </a:p>
        </p:txBody>
      </p:sp>
      <p:sp>
        <p:nvSpPr>
          <p:cNvPr id="16" name="Text 14"/>
          <p:cNvSpPr/>
          <p:nvPr/>
        </p:nvSpPr>
        <p:spPr>
          <a:xfrm>
            <a:off x="6364224" y="2724912"/>
            <a:ext cx="4782312" cy="731520"/>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Use it when things are reasonably calm, not only during crisis.</a:t>
            </a:r>
            <a:endParaRPr lang="en-US" sz="1450" dirty="0"/>
          </a:p>
        </p:txBody>
      </p:sp>
      <p:sp>
        <p:nvSpPr>
          <p:cNvPr id="17" name="Shape 15"/>
          <p:cNvSpPr/>
          <p:nvPr/>
        </p:nvSpPr>
        <p:spPr>
          <a:xfrm>
            <a:off x="713232" y="3767328"/>
            <a:ext cx="5202936" cy="1472184"/>
          </a:xfrm>
          <a:prstGeom prst="roundRect">
            <a:avLst/>
          </a:prstGeom>
          <a:solidFill>
            <a:srgbClr val="FFFFFF"/>
          </a:solidFill>
          <a:ln w="12700">
            <a:solidFill>
              <a:srgbClr val="DCE5E2"/>
            </a:solidFill>
            <a:prstDash val="solid"/>
          </a:ln>
        </p:spPr>
      </p:sp>
      <p:sp>
        <p:nvSpPr>
          <p:cNvPr id="18" name="Shape 16"/>
          <p:cNvSpPr/>
          <p:nvPr/>
        </p:nvSpPr>
        <p:spPr>
          <a:xfrm>
            <a:off x="905256" y="3968496"/>
            <a:ext cx="164592" cy="164592"/>
          </a:xfrm>
          <a:prstGeom prst="ellipse">
            <a:avLst/>
          </a:prstGeom>
          <a:solidFill>
            <a:srgbClr val="CC715B"/>
          </a:solidFill>
          <a:ln w="12700">
            <a:solidFill>
              <a:srgbClr val="CC715B">
                <a:alpha val="0"/>
              </a:srgbClr>
            </a:solidFill>
            <a:prstDash val="solid"/>
          </a:ln>
        </p:spPr>
      </p:sp>
      <p:sp>
        <p:nvSpPr>
          <p:cNvPr id="19" name="Text 17"/>
          <p:cNvSpPr/>
          <p:nvPr/>
        </p:nvSpPr>
        <p:spPr>
          <a:xfrm>
            <a:off x="1188720" y="3886200"/>
            <a:ext cx="4562856"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NOTICE DIFFERENCE</a:t>
            </a:r>
            <a:endParaRPr lang="en-US" sz="1630" dirty="0"/>
          </a:p>
        </p:txBody>
      </p:sp>
      <p:sp>
        <p:nvSpPr>
          <p:cNvPr id="20" name="Text 18"/>
          <p:cNvSpPr/>
          <p:nvPr/>
        </p:nvSpPr>
        <p:spPr>
          <a:xfrm>
            <a:off x="923544" y="4398264"/>
            <a:ext cx="4782312" cy="731520"/>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Track whether recovery time, choice, or self-understanding changes.</a:t>
            </a:r>
            <a:endParaRPr lang="en-US" sz="1450" dirty="0"/>
          </a:p>
        </p:txBody>
      </p:sp>
      <p:sp>
        <p:nvSpPr>
          <p:cNvPr id="21" name="Shape 19"/>
          <p:cNvSpPr/>
          <p:nvPr/>
        </p:nvSpPr>
        <p:spPr>
          <a:xfrm>
            <a:off x="6153912" y="3767328"/>
            <a:ext cx="5202936" cy="1472184"/>
          </a:xfrm>
          <a:prstGeom prst="roundRect">
            <a:avLst/>
          </a:prstGeom>
          <a:solidFill>
            <a:srgbClr val="FFFFFF"/>
          </a:solidFill>
          <a:ln w="12700">
            <a:solidFill>
              <a:srgbClr val="DCE5E2"/>
            </a:solidFill>
            <a:prstDash val="solid"/>
          </a:ln>
        </p:spPr>
      </p:sp>
      <p:sp>
        <p:nvSpPr>
          <p:cNvPr id="22" name="Shape 20"/>
          <p:cNvSpPr/>
          <p:nvPr/>
        </p:nvSpPr>
        <p:spPr>
          <a:xfrm>
            <a:off x="6345936" y="3968496"/>
            <a:ext cx="164592" cy="164592"/>
          </a:xfrm>
          <a:prstGeom prst="ellipse">
            <a:avLst/>
          </a:prstGeom>
          <a:solidFill>
            <a:srgbClr val="267E88"/>
          </a:solidFill>
          <a:ln w="12700">
            <a:solidFill>
              <a:srgbClr val="267E88">
                <a:alpha val="0"/>
              </a:srgbClr>
            </a:solidFill>
            <a:prstDash val="solid"/>
          </a:ln>
        </p:spPr>
      </p:sp>
      <p:sp>
        <p:nvSpPr>
          <p:cNvPr id="23" name="Text 21"/>
          <p:cNvSpPr/>
          <p:nvPr/>
        </p:nvSpPr>
        <p:spPr>
          <a:xfrm>
            <a:off x="6629400" y="3886200"/>
            <a:ext cx="4562856" cy="356616"/>
          </a:xfrm>
          <a:prstGeom prst="rect">
            <a:avLst/>
          </a:prstGeom>
          <a:noFill/>
          <a:ln/>
        </p:spPr>
        <p:txBody>
          <a:bodyPr wrap="square" lIns="0" tIns="0" rIns="0" bIns="0" rtlCol="0" anchor="ctr">
            <a:normAutofit/>
          </a:bodyPr>
          <a:lstStyle/>
          <a:p>
            <a:pPr indent="0" marL="0">
              <a:buNone/>
            </a:pPr>
            <a:r>
              <a:rPr lang="en-US" sz="1630" b="1" dirty="0">
                <a:solidFill>
                  <a:srgbClr val="173443"/>
                </a:solidFill>
                <a:latin typeface="Inter Display" pitchFamily="34" charset="0"/>
                <a:ea typeface="Inter Display" pitchFamily="34" charset="-122"/>
                <a:cs typeface="Inter Display" pitchFamily="34" charset="-120"/>
              </a:rPr>
              <a:t>ADJUST WITH CARE</a:t>
            </a:r>
            <a:endParaRPr lang="en-US" sz="1630" dirty="0"/>
          </a:p>
        </p:txBody>
      </p:sp>
      <p:sp>
        <p:nvSpPr>
          <p:cNvPr id="24" name="Text 22"/>
          <p:cNvSpPr/>
          <p:nvPr/>
        </p:nvSpPr>
        <p:spPr>
          <a:xfrm>
            <a:off x="6364224" y="4398264"/>
            <a:ext cx="4782312" cy="731520"/>
          </a:xfrm>
          <a:prstGeom prst="rect">
            <a:avLst/>
          </a:prstGeom>
          <a:noFill/>
          <a:ln/>
        </p:spPr>
        <p:txBody>
          <a:bodyPr wrap="square" lIns="0" tIns="0" rIns="0" bIns="0" rtlCol="0" anchor="t">
            <a:normAutofit/>
          </a:bodyPr>
          <a:lstStyle/>
          <a:p>
            <a:pPr indent="0" marL="0">
              <a:buNone/>
            </a:pPr>
            <a:r>
              <a:rPr lang="en-US" sz="1450" dirty="0">
                <a:solidFill>
                  <a:srgbClr val="263E49"/>
                </a:solidFill>
                <a:latin typeface="Inter" pitchFamily="34" charset="0"/>
                <a:ea typeface="Inter" pitchFamily="34" charset="-122"/>
                <a:cs typeface="Inter" pitchFamily="34" charset="-120"/>
              </a:rPr>
              <a:t>Use support when a practice worsens distress or becomes overwhelming.</a:t>
            </a:r>
            <a:endParaRPr lang="en-US" sz="1450" dirty="0"/>
          </a:p>
        </p:txBody>
      </p:sp>
      <p:sp>
        <p:nvSpPr>
          <p:cNvPr id="25" name="Shape 23"/>
          <p:cNvSpPr/>
          <p:nvPr/>
        </p:nvSpPr>
        <p:spPr>
          <a:xfrm>
            <a:off x="713232" y="5596128"/>
            <a:ext cx="10771632" cy="502920"/>
          </a:xfrm>
          <a:prstGeom prst="roundRect">
            <a:avLst/>
          </a:prstGeom>
          <a:solidFill>
            <a:srgbClr val="E7F1EF"/>
          </a:solidFill>
          <a:ln w="12700">
            <a:solidFill>
              <a:srgbClr val="E7F1EF"/>
            </a:solidFill>
            <a:prstDash val="solid"/>
          </a:ln>
        </p:spPr>
      </p:sp>
      <p:sp>
        <p:nvSpPr>
          <p:cNvPr id="26" name="Text 24"/>
          <p:cNvSpPr/>
          <p:nvPr/>
        </p:nvSpPr>
        <p:spPr>
          <a:xfrm>
            <a:off x="941832" y="5669280"/>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Progress may look like recovering faster—not never being triggered again.</a:t>
            </a:r>
            <a:endParaRPr lang="en-US" sz="154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03 / TOOLS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Breathing tools: a gentle starting point</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Two options from the session handout, explained for safe practice.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38</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Heather Kolb · handout p. 16</a:t>
            </a:r>
            <a:endParaRPr lang="en-US" sz="850" dirty="0"/>
          </a:p>
        </p:txBody>
      </p:sp>
      <p:sp>
        <p:nvSpPr>
          <p:cNvPr id="10" name="Shape 8"/>
          <p:cNvSpPr/>
          <p:nvPr/>
        </p:nvSpPr>
        <p:spPr>
          <a:xfrm>
            <a:off x="713232" y="2139696"/>
            <a:ext cx="5212080" cy="3337560"/>
          </a:xfrm>
          <a:prstGeom prst="roundRect">
            <a:avLst/>
          </a:prstGeom>
          <a:solidFill>
            <a:srgbClr val="FFFFFF"/>
          </a:solidFill>
          <a:ln w="12700">
            <a:solidFill>
              <a:srgbClr val="DCE5E2"/>
            </a:solidFill>
            <a:prstDash val="solid"/>
          </a:ln>
        </p:spPr>
      </p:sp>
      <p:sp>
        <p:nvSpPr>
          <p:cNvPr id="11" name="Shape 9"/>
          <p:cNvSpPr/>
          <p:nvPr/>
        </p:nvSpPr>
        <p:spPr>
          <a:xfrm>
            <a:off x="713232" y="2139696"/>
            <a:ext cx="59436" cy="3337560"/>
          </a:xfrm>
          <a:prstGeom prst="rect">
            <a:avLst/>
          </a:prstGeom>
          <a:solidFill>
            <a:srgbClr val="267E88"/>
          </a:solidFill>
          <a:ln w="12700">
            <a:solidFill>
              <a:srgbClr val="267E88">
                <a:alpha val="0"/>
              </a:srgbClr>
            </a:solidFill>
            <a:prstDash val="solid"/>
          </a:ln>
        </p:spPr>
      </p:sp>
      <p:sp>
        <p:nvSpPr>
          <p:cNvPr id="12" name="Text 10"/>
          <p:cNvSpPr/>
          <p:nvPr/>
        </p:nvSpPr>
        <p:spPr>
          <a:xfrm>
            <a:off x="914400" y="2304288"/>
            <a:ext cx="4800600"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Physiological sigh</a:t>
            </a:r>
            <a:endParaRPr lang="en-US" sz="1750" dirty="0"/>
          </a:p>
        </p:txBody>
      </p:sp>
      <p:sp>
        <p:nvSpPr>
          <p:cNvPr id="13" name="Text 11"/>
          <p:cNvSpPr/>
          <p:nvPr/>
        </p:nvSpPr>
        <p:spPr>
          <a:xfrm>
            <a:off x="914400" y="2816352"/>
            <a:ext cx="4800600" cy="254203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A comfortable inhale, a brief additional sip of air if tolerated, then a slow exhale. Try one or two cycles; do not strain or force breath-holding.</a:t>
            </a:r>
            <a:endParaRPr lang="en-US" sz="1530" dirty="0"/>
          </a:p>
        </p:txBody>
      </p:sp>
      <p:sp>
        <p:nvSpPr>
          <p:cNvPr id="14" name="Shape 12"/>
          <p:cNvSpPr/>
          <p:nvPr/>
        </p:nvSpPr>
        <p:spPr>
          <a:xfrm>
            <a:off x="6099048" y="2139696"/>
            <a:ext cx="5358384" cy="3337560"/>
          </a:xfrm>
          <a:prstGeom prst="roundRect">
            <a:avLst/>
          </a:prstGeom>
          <a:solidFill>
            <a:srgbClr val="FFFFFF"/>
          </a:solidFill>
          <a:ln w="12700">
            <a:solidFill>
              <a:srgbClr val="DCE5E2"/>
            </a:solidFill>
            <a:prstDash val="solid"/>
          </a:ln>
        </p:spPr>
      </p:sp>
      <p:sp>
        <p:nvSpPr>
          <p:cNvPr id="15" name="Shape 13"/>
          <p:cNvSpPr/>
          <p:nvPr/>
        </p:nvSpPr>
        <p:spPr>
          <a:xfrm>
            <a:off x="6099048" y="2139696"/>
            <a:ext cx="59436" cy="3337560"/>
          </a:xfrm>
          <a:prstGeom prst="rect">
            <a:avLst/>
          </a:prstGeom>
          <a:solidFill>
            <a:srgbClr val="CC715B"/>
          </a:solidFill>
          <a:ln w="12700">
            <a:solidFill>
              <a:srgbClr val="CC715B">
                <a:alpha val="0"/>
              </a:srgbClr>
            </a:solidFill>
            <a:prstDash val="solid"/>
          </a:ln>
        </p:spPr>
      </p:sp>
      <p:sp>
        <p:nvSpPr>
          <p:cNvPr id="16" name="Text 14"/>
          <p:cNvSpPr/>
          <p:nvPr/>
        </p:nvSpPr>
        <p:spPr>
          <a:xfrm>
            <a:off x="6300216" y="2304288"/>
            <a:ext cx="4946904"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Box breathing</a:t>
            </a:r>
            <a:endParaRPr lang="en-US" sz="1750" dirty="0"/>
          </a:p>
        </p:txBody>
      </p:sp>
      <p:sp>
        <p:nvSpPr>
          <p:cNvPr id="17" name="Text 15"/>
          <p:cNvSpPr/>
          <p:nvPr/>
        </p:nvSpPr>
        <p:spPr>
          <a:xfrm>
            <a:off x="6300216" y="2816352"/>
            <a:ext cx="4946904" cy="254203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A gentle, even breathing rhythm, sometimes taught as inhale–pause–exhale–pause. Shorten or omit the pauses if uncomfortable.</a:t>
            </a:r>
            <a:endParaRPr lang="en-US" sz="1530" dirty="0"/>
          </a:p>
        </p:txBody>
      </p:sp>
      <p:sp>
        <p:nvSpPr>
          <p:cNvPr id="18" name="Shape 16"/>
          <p:cNvSpPr/>
          <p:nvPr/>
        </p:nvSpPr>
        <p:spPr>
          <a:xfrm>
            <a:off x="713232" y="5605272"/>
            <a:ext cx="10771632" cy="502920"/>
          </a:xfrm>
          <a:prstGeom prst="roundRect">
            <a:avLst/>
          </a:prstGeom>
          <a:solidFill>
            <a:srgbClr val="E7F1EF"/>
          </a:solidFill>
          <a:ln w="12700">
            <a:solidFill>
              <a:srgbClr val="E7F1EF"/>
            </a:solidFill>
            <a:prstDash val="solid"/>
          </a:ln>
        </p:spPr>
      </p:sp>
      <p:sp>
        <p:nvSpPr>
          <p:cNvPr id="19" name="Text 17"/>
          <p:cNvSpPr/>
          <p:nvPr/>
        </p:nvSpPr>
        <p:spPr>
          <a:xfrm>
            <a:off x="941832" y="5678424"/>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If a breathing technique causes dizziness, panic or discomfort, stop and return to normal breathing.</a:t>
            </a:r>
            <a:endParaRPr lang="en-US" sz="154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03 / TOOLS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Grounding: return attention to the present</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 flexible 5–4–3–2–1 exercise that does not require closing your eyes.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39</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Heather Kolb · handout p. 17</a:t>
            </a:r>
            <a:endParaRPr lang="en-US" sz="850" dirty="0"/>
          </a:p>
        </p:txBody>
      </p:sp>
      <p:sp>
        <p:nvSpPr>
          <p:cNvPr id="10" name="Shape 8"/>
          <p:cNvSpPr/>
          <p:nvPr/>
        </p:nvSpPr>
        <p:spPr>
          <a:xfrm>
            <a:off x="758952" y="2523744"/>
            <a:ext cx="1984248" cy="2377440"/>
          </a:xfrm>
          <a:prstGeom prst="roundRect">
            <a:avLst/>
          </a:prstGeom>
          <a:solidFill>
            <a:srgbClr val="E7F1EF"/>
          </a:solidFill>
          <a:ln w="12700">
            <a:solidFill>
              <a:srgbClr val="DCE5E2"/>
            </a:solidFill>
            <a:prstDash val="solid"/>
          </a:ln>
        </p:spPr>
      </p:sp>
      <p:sp>
        <p:nvSpPr>
          <p:cNvPr id="11" name="Text 9"/>
          <p:cNvSpPr/>
          <p:nvPr/>
        </p:nvSpPr>
        <p:spPr>
          <a:xfrm>
            <a:off x="969264" y="2770632"/>
            <a:ext cx="1444752" cy="786384"/>
          </a:xfrm>
          <a:prstGeom prst="rect">
            <a:avLst/>
          </a:prstGeom>
          <a:noFill/>
          <a:ln/>
        </p:spPr>
        <p:txBody>
          <a:bodyPr wrap="square" lIns="0" tIns="0" rIns="0" bIns="0" rtlCol="0" anchor="ctr">
            <a:normAutofit/>
          </a:bodyPr>
          <a:lstStyle/>
          <a:p>
            <a:pPr indent="0" marL="0">
              <a:buNone/>
            </a:pPr>
            <a:r>
              <a:rPr lang="en-US" sz="4600" b="1" dirty="0">
                <a:solidFill>
                  <a:srgbClr val="267E88"/>
                </a:solidFill>
                <a:latin typeface="Inter Display" pitchFamily="34" charset="0"/>
                <a:ea typeface="Inter Display" pitchFamily="34" charset="-122"/>
                <a:cs typeface="Inter Display" pitchFamily="34" charset="-120"/>
              </a:rPr>
              <a:t>5</a:t>
            </a:r>
            <a:endParaRPr lang="en-US" sz="4600" dirty="0"/>
          </a:p>
        </p:txBody>
      </p:sp>
      <p:sp>
        <p:nvSpPr>
          <p:cNvPr id="12" name="Text 10"/>
          <p:cNvSpPr/>
          <p:nvPr/>
        </p:nvSpPr>
        <p:spPr>
          <a:xfrm>
            <a:off x="969264" y="3785616"/>
            <a:ext cx="1572768" cy="731520"/>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things you can see</a:t>
            </a:r>
            <a:endParaRPr lang="en-US" sz="1530" dirty="0"/>
          </a:p>
        </p:txBody>
      </p:sp>
      <p:sp>
        <p:nvSpPr>
          <p:cNvPr id="13" name="Shape 11"/>
          <p:cNvSpPr/>
          <p:nvPr/>
        </p:nvSpPr>
        <p:spPr>
          <a:xfrm>
            <a:off x="2916936" y="2523744"/>
            <a:ext cx="1984248" cy="2377440"/>
          </a:xfrm>
          <a:prstGeom prst="roundRect">
            <a:avLst/>
          </a:prstGeom>
          <a:solidFill>
            <a:srgbClr val="FFFFFF"/>
          </a:solidFill>
          <a:ln w="12700">
            <a:solidFill>
              <a:srgbClr val="DCE5E2"/>
            </a:solidFill>
            <a:prstDash val="solid"/>
          </a:ln>
        </p:spPr>
      </p:sp>
      <p:sp>
        <p:nvSpPr>
          <p:cNvPr id="14" name="Text 12"/>
          <p:cNvSpPr/>
          <p:nvPr/>
        </p:nvSpPr>
        <p:spPr>
          <a:xfrm>
            <a:off x="3127248" y="2770632"/>
            <a:ext cx="1444752" cy="786384"/>
          </a:xfrm>
          <a:prstGeom prst="rect">
            <a:avLst/>
          </a:prstGeom>
          <a:noFill/>
          <a:ln/>
        </p:spPr>
        <p:txBody>
          <a:bodyPr wrap="square" lIns="0" tIns="0" rIns="0" bIns="0" rtlCol="0" anchor="ctr">
            <a:normAutofit/>
          </a:bodyPr>
          <a:lstStyle/>
          <a:p>
            <a:pPr indent="0" marL="0">
              <a:buNone/>
            </a:pPr>
            <a:r>
              <a:rPr lang="en-US" sz="4600" b="1" dirty="0">
                <a:solidFill>
                  <a:srgbClr val="267E88"/>
                </a:solidFill>
                <a:latin typeface="Inter Display" pitchFamily="34" charset="0"/>
                <a:ea typeface="Inter Display" pitchFamily="34" charset="-122"/>
                <a:cs typeface="Inter Display" pitchFamily="34" charset="-120"/>
              </a:rPr>
              <a:t>4</a:t>
            </a:r>
            <a:endParaRPr lang="en-US" sz="4600" dirty="0"/>
          </a:p>
        </p:txBody>
      </p:sp>
      <p:sp>
        <p:nvSpPr>
          <p:cNvPr id="15" name="Text 13"/>
          <p:cNvSpPr/>
          <p:nvPr/>
        </p:nvSpPr>
        <p:spPr>
          <a:xfrm>
            <a:off x="3127248" y="3785616"/>
            <a:ext cx="1572768" cy="731520"/>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physical sensations you can notice</a:t>
            </a:r>
            <a:endParaRPr lang="en-US" sz="1530" dirty="0"/>
          </a:p>
        </p:txBody>
      </p:sp>
      <p:sp>
        <p:nvSpPr>
          <p:cNvPr id="16" name="Shape 14"/>
          <p:cNvSpPr/>
          <p:nvPr/>
        </p:nvSpPr>
        <p:spPr>
          <a:xfrm>
            <a:off x="5074920" y="2523744"/>
            <a:ext cx="1984248" cy="2377440"/>
          </a:xfrm>
          <a:prstGeom prst="roundRect">
            <a:avLst/>
          </a:prstGeom>
          <a:solidFill>
            <a:srgbClr val="E7F1EF"/>
          </a:solidFill>
          <a:ln w="12700">
            <a:solidFill>
              <a:srgbClr val="DCE5E2"/>
            </a:solidFill>
            <a:prstDash val="solid"/>
          </a:ln>
        </p:spPr>
      </p:sp>
      <p:sp>
        <p:nvSpPr>
          <p:cNvPr id="17" name="Text 15"/>
          <p:cNvSpPr/>
          <p:nvPr/>
        </p:nvSpPr>
        <p:spPr>
          <a:xfrm>
            <a:off x="5285232" y="2770632"/>
            <a:ext cx="1444752" cy="786384"/>
          </a:xfrm>
          <a:prstGeom prst="rect">
            <a:avLst/>
          </a:prstGeom>
          <a:noFill/>
          <a:ln/>
        </p:spPr>
        <p:txBody>
          <a:bodyPr wrap="square" lIns="0" tIns="0" rIns="0" bIns="0" rtlCol="0" anchor="ctr">
            <a:normAutofit/>
          </a:bodyPr>
          <a:lstStyle/>
          <a:p>
            <a:pPr indent="0" marL="0">
              <a:buNone/>
            </a:pPr>
            <a:r>
              <a:rPr lang="en-US" sz="4600" b="1" dirty="0">
                <a:solidFill>
                  <a:srgbClr val="267E88"/>
                </a:solidFill>
                <a:latin typeface="Inter Display" pitchFamily="34" charset="0"/>
                <a:ea typeface="Inter Display" pitchFamily="34" charset="-122"/>
                <a:cs typeface="Inter Display" pitchFamily="34" charset="-120"/>
              </a:rPr>
              <a:t>3</a:t>
            </a:r>
            <a:endParaRPr lang="en-US" sz="4600" dirty="0"/>
          </a:p>
        </p:txBody>
      </p:sp>
      <p:sp>
        <p:nvSpPr>
          <p:cNvPr id="18" name="Text 16"/>
          <p:cNvSpPr/>
          <p:nvPr/>
        </p:nvSpPr>
        <p:spPr>
          <a:xfrm>
            <a:off x="5285232" y="3785616"/>
            <a:ext cx="1572768" cy="731520"/>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sounds you can hear</a:t>
            </a:r>
            <a:endParaRPr lang="en-US" sz="1530" dirty="0"/>
          </a:p>
        </p:txBody>
      </p:sp>
      <p:sp>
        <p:nvSpPr>
          <p:cNvPr id="19" name="Shape 17"/>
          <p:cNvSpPr/>
          <p:nvPr/>
        </p:nvSpPr>
        <p:spPr>
          <a:xfrm>
            <a:off x="7232904" y="2523744"/>
            <a:ext cx="1984248" cy="2377440"/>
          </a:xfrm>
          <a:prstGeom prst="roundRect">
            <a:avLst/>
          </a:prstGeom>
          <a:solidFill>
            <a:srgbClr val="FFFFFF"/>
          </a:solidFill>
          <a:ln w="12700">
            <a:solidFill>
              <a:srgbClr val="DCE5E2"/>
            </a:solidFill>
            <a:prstDash val="solid"/>
          </a:ln>
        </p:spPr>
      </p:sp>
      <p:sp>
        <p:nvSpPr>
          <p:cNvPr id="20" name="Text 18"/>
          <p:cNvSpPr/>
          <p:nvPr/>
        </p:nvSpPr>
        <p:spPr>
          <a:xfrm>
            <a:off x="7443216" y="2770632"/>
            <a:ext cx="1444752" cy="786384"/>
          </a:xfrm>
          <a:prstGeom prst="rect">
            <a:avLst/>
          </a:prstGeom>
          <a:noFill/>
          <a:ln/>
        </p:spPr>
        <p:txBody>
          <a:bodyPr wrap="square" lIns="0" tIns="0" rIns="0" bIns="0" rtlCol="0" anchor="ctr">
            <a:normAutofit/>
          </a:bodyPr>
          <a:lstStyle/>
          <a:p>
            <a:pPr indent="0" marL="0">
              <a:buNone/>
            </a:pPr>
            <a:r>
              <a:rPr lang="en-US" sz="4600" b="1" dirty="0">
                <a:solidFill>
                  <a:srgbClr val="267E88"/>
                </a:solidFill>
                <a:latin typeface="Inter Display" pitchFamily="34" charset="0"/>
                <a:ea typeface="Inter Display" pitchFamily="34" charset="-122"/>
                <a:cs typeface="Inter Display" pitchFamily="34" charset="-120"/>
              </a:rPr>
              <a:t>2</a:t>
            </a:r>
            <a:endParaRPr lang="en-US" sz="4600" dirty="0"/>
          </a:p>
        </p:txBody>
      </p:sp>
      <p:sp>
        <p:nvSpPr>
          <p:cNvPr id="21" name="Text 19"/>
          <p:cNvSpPr/>
          <p:nvPr/>
        </p:nvSpPr>
        <p:spPr>
          <a:xfrm>
            <a:off x="7443216" y="3785616"/>
            <a:ext cx="1572768" cy="731520"/>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scents you notice or remember</a:t>
            </a:r>
            <a:endParaRPr lang="en-US" sz="1530" dirty="0"/>
          </a:p>
        </p:txBody>
      </p:sp>
      <p:sp>
        <p:nvSpPr>
          <p:cNvPr id="22" name="Shape 20"/>
          <p:cNvSpPr/>
          <p:nvPr/>
        </p:nvSpPr>
        <p:spPr>
          <a:xfrm>
            <a:off x="9390888" y="2523744"/>
            <a:ext cx="1984248" cy="2377440"/>
          </a:xfrm>
          <a:prstGeom prst="roundRect">
            <a:avLst/>
          </a:prstGeom>
          <a:solidFill>
            <a:srgbClr val="E7F1EF"/>
          </a:solidFill>
          <a:ln w="12700">
            <a:solidFill>
              <a:srgbClr val="DCE5E2"/>
            </a:solidFill>
            <a:prstDash val="solid"/>
          </a:ln>
        </p:spPr>
      </p:sp>
      <p:sp>
        <p:nvSpPr>
          <p:cNvPr id="23" name="Text 21"/>
          <p:cNvSpPr/>
          <p:nvPr/>
        </p:nvSpPr>
        <p:spPr>
          <a:xfrm>
            <a:off x="9601200" y="2770632"/>
            <a:ext cx="1444752" cy="786384"/>
          </a:xfrm>
          <a:prstGeom prst="rect">
            <a:avLst/>
          </a:prstGeom>
          <a:noFill/>
          <a:ln/>
        </p:spPr>
        <p:txBody>
          <a:bodyPr wrap="square" lIns="0" tIns="0" rIns="0" bIns="0" rtlCol="0" anchor="ctr">
            <a:normAutofit/>
          </a:bodyPr>
          <a:lstStyle/>
          <a:p>
            <a:pPr indent="0" marL="0">
              <a:buNone/>
            </a:pPr>
            <a:r>
              <a:rPr lang="en-US" sz="4600" b="1" dirty="0">
                <a:solidFill>
                  <a:srgbClr val="267E88"/>
                </a:solidFill>
                <a:latin typeface="Inter Display" pitchFamily="34" charset="0"/>
                <a:ea typeface="Inter Display" pitchFamily="34" charset="-122"/>
                <a:cs typeface="Inter Display" pitchFamily="34" charset="-120"/>
              </a:rPr>
              <a:t>1</a:t>
            </a:r>
            <a:endParaRPr lang="en-US" sz="4600" dirty="0"/>
          </a:p>
        </p:txBody>
      </p:sp>
      <p:sp>
        <p:nvSpPr>
          <p:cNvPr id="24" name="Text 22"/>
          <p:cNvSpPr/>
          <p:nvPr/>
        </p:nvSpPr>
        <p:spPr>
          <a:xfrm>
            <a:off x="9601200" y="3785616"/>
            <a:ext cx="1572768" cy="731520"/>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taste or neutral sensation</a:t>
            </a:r>
            <a:endParaRPr lang="en-US" sz="1530" dirty="0"/>
          </a:p>
        </p:txBody>
      </p:sp>
      <p:sp>
        <p:nvSpPr>
          <p:cNvPr id="25" name="Shape 23"/>
          <p:cNvSpPr/>
          <p:nvPr/>
        </p:nvSpPr>
        <p:spPr>
          <a:xfrm>
            <a:off x="713232" y="5385816"/>
            <a:ext cx="10771632" cy="502920"/>
          </a:xfrm>
          <a:prstGeom prst="roundRect">
            <a:avLst/>
          </a:prstGeom>
          <a:solidFill>
            <a:srgbClr val="E7F1EF"/>
          </a:solidFill>
          <a:ln w="12700">
            <a:solidFill>
              <a:srgbClr val="E7F1EF"/>
            </a:solidFill>
            <a:prstDash val="solid"/>
          </a:ln>
        </p:spPr>
      </p:sp>
      <p:sp>
        <p:nvSpPr>
          <p:cNvPr id="26" name="Text 24"/>
          <p:cNvSpPr/>
          <p:nvPr/>
        </p:nvSpPr>
        <p:spPr>
          <a:xfrm>
            <a:off x="941832" y="5458968"/>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Modify the senses or stop if focusing inward increases distress.</a:t>
            </a:r>
            <a:endParaRPr lang="en-US" sz="154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03 / TOOLS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Movement, rhythm and connection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Recovery strategies work differently for different people; keep the options varied.</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40</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Heather Kolb · handout pp. 16–17</a:t>
            </a:r>
            <a:endParaRPr lang="en-US" sz="850" dirty="0"/>
          </a:p>
        </p:txBody>
      </p:sp>
      <p:sp>
        <p:nvSpPr>
          <p:cNvPr id="10" name="Shape 8"/>
          <p:cNvSpPr/>
          <p:nvPr/>
        </p:nvSpPr>
        <p:spPr>
          <a:xfrm>
            <a:off x="713232" y="2212848"/>
            <a:ext cx="3465576" cy="3246120"/>
          </a:xfrm>
          <a:prstGeom prst="roundRect">
            <a:avLst/>
          </a:prstGeom>
          <a:solidFill>
            <a:srgbClr val="FFFFFF"/>
          </a:solidFill>
          <a:ln w="12700">
            <a:solidFill>
              <a:srgbClr val="DCE5E2"/>
            </a:solidFill>
            <a:prstDash val="solid"/>
          </a:ln>
        </p:spPr>
      </p:sp>
      <p:sp>
        <p:nvSpPr>
          <p:cNvPr id="11" name="Shape 9"/>
          <p:cNvSpPr/>
          <p:nvPr/>
        </p:nvSpPr>
        <p:spPr>
          <a:xfrm>
            <a:off x="713232" y="2212848"/>
            <a:ext cx="59436" cy="3246120"/>
          </a:xfrm>
          <a:prstGeom prst="rect">
            <a:avLst/>
          </a:prstGeom>
          <a:solidFill>
            <a:srgbClr val="267E88"/>
          </a:solidFill>
          <a:ln w="12700">
            <a:solidFill>
              <a:srgbClr val="267E88">
                <a:alpha val="0"/>
              </a:srgbClr>
            </a:solidFill>
            <a:prstDash val="solid"/>
          </a:ln>
        </p:spPr>
      </p:sp>
      <p:sp>
        <p:nvSpPr>
          <p:cNvPr id="12" name="Text 10"/>
          <p:cNvSpPr/>
          <p:nvPr/>
        </p:nvSpPr>
        <p:spPr>
          <a:xfrm>
            <a:off x="914400"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MOVE</a:t>
            </a:r>
            <a:endParaRPr lang="en-US" sz="1750" dirty="0"/>
          </a:p>
        </p:txBody>
      </p:sp>
      <p:sp>
        <p:nvSpPr>
          <p:cNvPr id="13" name="Text 11"/>
          <p:cNvSpPr/>
          <p:nvPr/>
        </p:nvSpPr>
        <p:spPr>
          <a:xfrm>
            <a:off x="914400"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Walk gently, stretch, shake out tension, or feel your feet firmly on the ground.</a:t>
            </a:r>
            <a:endParaRPr lang="en-US" sz="1530" dirty="0"/>
          </a:p>
        </p:txBody>
      </p:sp>
      <p:sp>
        <p:nvSpPr>
          <p:cNvPr id="14" name="Shape 12"/>
          <p:cNvSpPr/>
          <p:nvPr/>
        </p:nvSpPr>
        <p:spPr>
          <a:xfrm>
            <a:off x="4352544" y="2212848"/>
            <a:ext cx="3465576" cy="3246120"/>
          </a:xfrm>
          <a:prstGeom prst="roundRect">
            <a:avLst/>
          </a:prstGeom>
          <a:solidFill>
            <a:srgbClr val="FFFFFF"/>
          </a:solidFill>
          <a:ln w="12700">
            <a:solidFill>
              <a:srgbClr val="DCE5E2"/>
            </a:solidFill>
            <a:prstDash val="solid"/>
          </a:ln>
        </p:spPr>
      </p:sp>
      <p:sp>
        <p:nvSpPr>
          <p:cNvPr id="15" name="Shape 13"/>
          <p:cNvSpPr/>
          <p:nvPr/>
        </p:nvSpPr>
        <p:spPr>
          <a:xfrm>
            <a:off x="4352544" y="2212848"/>
            <a:ext cx="59436" cy="3246120"/>
          </a:xfrm>
          <a:prstGeom prst="rect">
            <a:avLst/>
          </a:prstGeom>
          <a:solidFill>
            <a:srgbClr val="E6AF45"/>
          </a:solidFill>
          <a:ln w="12700">
            <a:solidFill>
              <a:srgbClr val="E6AF45">
                <a:alpha val="0"/>
              </a:srgbClr>
            </a:solidFill>
            <a:prstDash val="solid"/>
          </a:ln>
        </p:spPr>
      </p:sp>
      <p:sp>
        <p:nvSpPr>
          <p:cNvPr id="16" name="Text 14"/>
          <p:cNvSpPr/>
          <p:nvPr/>
        </p:nvSpPr>
        <p:spPr>
          <a:xfrm>
            <a:off x="4553712"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REST &amp; RHYTHM</a:t>
            </a:r>
            <a:endParaRPr lang="en-US" sz="1750" dirty="0"/>
          </a:p>
        </p:txBody>
      </p:sp>
      <p:sp>
        <p:nvSpPr>
          <p:cNvPr id="17" name="Text 15"/>
          <p:cNvSpPr/>
          <p:nvPr/>
        </p:nvSpPr>
        <p:spPr>
          <a:xfrm>
            <a:off x="4553712"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Regular sleep opportunities, meals, daylight, and routine can support well-being.</a:t>
            </a:r>
            <a:endParaRPr lang="en-US" sz="1530" dirty="0"/>
          </a:p>
        </p:txBody>
      </p:sp>
      <p:sp>
        <p:nvSpPr>
          <p:cNvPr id="18" name="Shape 16"/>
          <p:cNvSpPr/>
          <p:nvPr/>
        </p:nvSpPr>
        <p:spPr>
          <a:xfrm>
            <a:off x="7991856" y="2212848"/>
            <a:ext cx="3465576" cy="3246120"/>
          </a:xfrm>
          <a:prstGeom prst="roundRect">
            <a:avLst/>
          </a:prstGeom>
          <a:solidFill>
            <a:srgbClr val="FFFFFF"/>
          </a:solidFill>
          <a:ln w="12700">
            <a:solidFill>
              <a:srgbClr val="DCE5E2"/>
            </a:solidFill>
            <a:prstDash val="solid"/>
          </a:ln>
        </p:spPr>
      </p:sp>
      <p:sp>
        <p:nvSpPr>
          <p:cNvPr id="19" name="Shape 17"/>
          <p:cNvSpPr/>
          <p:nvPr/>
        </p:nvSpPr>
        <p:spPr>
          <a:xfrm>
            <a:off x="7991856" y="2212848"/>
            <a:ext cx="59436" cy="3246120"/>
          </a:xfrm>
          <a:prstGeom prst="rect">
            <a:avLst/>
          </a:prstGeom>
          <a:solidFill>
            <a:srgbClr val="CC715B"/>
          </a:solidFill>
          <a:ln w="12700">
            <a:solidFill>
              <a:srgbClr val="CC715B">
                <a:alpha val="0"/>
              </a:srgbClr>
            </a:solidFill>
            <a:prstDash val="solid"/>
          </a:ln>
        </p:spPr>
      </p:sp>
      <p:sp>
        <p:nvSpPr>
          <p:cNvPr id="20" name="Text 18"/>
          <p:cNvSpPr/>
          <p:nvPr/>
        </p:nvSpPr>
        <p:spPr>
          <a:xfrm>
            <a:off x="8193024"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CONNECT</a:t>
            </a:r>
            <a:endParaRPr lang="en-US" sz="1750" dirty="0"/>
          </a:p>
        </p:txBody>
      </p:sp>
      <p:sp>
        <p:nvSpPr>
          <p:cNvPr id="21" name="Text 19"/>
          <p:cNvSpPr/>
          <p:nvPr/>
        </p:nvSpPr>
        <p:spPr>
          <a:xfrm>
            <a:off x="8193024"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Spend time with trusted people who respect your boundaries; face-to-face connection may help.</a:t>
            </a:r>
            <a:endParaRPr lang="en-US" sz="1530" dirty="0"/>
          </a:p>
        </p:txBody>
      </p:sp>
      <p:sp>
        <p:nvSpPr>
          <p:cNvPr id="22" name="Shape 20"/>
          <p:cNvSpPr/>
          <p:nvPr/>
        </p:nvSpPr>
        <p:spPr>
          <a:xfrm>
            <a:off x="713232" y="5596128"/>
            <a:ext cx="10771632" cy="502920"/>
          </a:xfrm>
          <a:prstGeom prst="roundRect">
            <a:avLst/>
          </a:prstGeom>
          <a:solidFill>
            <a:srgbClr val="E7F1EF"/>
          </a:solidFill>
          <a:ln w="12700">
            <a:solidFill>
              <a:srgbClr val="E7F1EF"/>
            </a:solidFill>
            <a:prstDash val="solid"/>
          </a:ln>
        </p:spPr>
      </p:sp>
      <p:sp>
        <p:nvSpPr>
          <p:cNvPr id="23" name="Text 21"/>
          <p:cNvSpPr/>
          <p:nvPr/>
        </p:nvSpPr>
        <p:spPr>
          <a:xfrm>
            <a:off x="941832" y="5669280"/>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No single tool fixes the nervous system. Choice, accessibility and safety matter.</a:t>
            </a:r>
            <a:endParaRPr lang="en-US" sz="154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03 / PRACTICE PLAN</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Three checkpoints in an ordinary day</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Use tiny practices repeatedly, instead of waiting until you feel overwhelmed.</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41</a:t>
            </a:r>
            <a:endParaRPr lang="en-US" sz="1000" dirty="0"/>
          </a:p>
        </p:txBody>
      </p:sp>
      <p:sp>
        <p:nvSpPr>
          <p:cNvPr id="9" name="Shape 7"/>
          <p:cNvSpPr/>
          <p:nvPr/>
        </p:nvSpPr>
        <p:spPr>
          <a:xfrm>
            <a:off x="722376" y="2212848"/>
            <a:ext cx="3429000" cy="2980944"/>
          </a:xfrm>
          <a:prstGeom prst="roundRect">
            <a:avLst/>
          </a:prstGeom>
          <a:solidFill>
            <a:srgbClr val="E7F1EF"/>
          </a:solidFill>
          <a:ln w="12700">
            <a:solidFill>
              <a:srgbClr val="DCE5E2"/>
            </a:solidFill>
            <a:prstDash val="solid"/>
          </a:ln>
        </p:spPr>
      </p:sp>
      <p:sp>
        <p:nvSpPr>
          <p:cNvPr id="10" name="Text 8"/>
          <p:cNvSpPr/>
          <p:nvPr/>
        </p:nvSpPr>
        <p:spPr>
          <a:xfrm>
            <a:off x="941832" y="2459736"/>
            <a:ext cx="2980944" cy="356616"/>
          </a:xfrm>
          <a:prstGeom prst="rect">
            <a:avLst/>
          </a:prstGeom>
          <a:noFill/>
          <a:ln/>
        </p:spPr>
        <p:txBody>
          <a:bodyPr wrap="square" lIns="0" tIns="0" rIns="0" bIns="0" rtlCol="0" anchor="ctr">
            <a:normAutofit/>
          </a:bodyPr>
          <a:lstStyle/>
          <a:p>
            <a:pPr indent="0" marL="0">
              <a:buNone/>
            </a:pPr>
            <a:r>
              <a:rPr lang="en-US" sz="2000" b="1" dirty="0">
                <a:solidFill>
                  <a:srgbClr val="267E88"/>
                </a:solidFill>
                <a:latin typeface="Inter Display" pitchFamily="34" charset="0"/>
                <a:ea typeface="Inter Display" pitchFamily="34" charset="-122"/>
                <a:cs typeface="Inter Display" pitchFamily="34" charset="-120"/>
              </a:rPr>
              <a:t>MORNING</a:t>
            </a:r>
            <a:endParaRPr lang="en-US" sz="2000" dirty="0"/>
          </a:p>
        </p:txBody>
      </p:sp>
      <p:sp>
        <p:nvSpPr>
          <p:cNvPr id="11" name="Text 9"/>
          <p:cNvSpPr/>
          <p:nvPr/>
        </p:nvSpPr>
        <p:spPr>
          <a:xfrm>
            <a:off x="941832" y="3090672"/>
            <a:ext cx="2980944" cy="960120"/>
          </a:xfrm>
          <a:prstGeom prst="rect">
            <a:avLst/>
          </a:prstGeom>
          <a:noFill/>
          <a:ln/>
        </p:spPr>
        <p:txBody>
          <a:bodyPr wrap="square" lIns="0" tIns="0" rIns="0" bIns="0" rtlCol="0" anchor="t">
            <a:normAutofit/>
          </a:bodyPr>
          <a:lstStyle/>
          <a:p>
            <a:pPr indent="0" marL="0">
              <a:buNone/>
            </a:pPr>
            <a:r>
              <a:rPr lang="en-US" sz="1630" dirty="0">
                <a:solidFill>
                  <a:srgbClr val="263E49"/>
                </a:solidFill>
                <a:latin typeface="Inter" pitchFamily="34" charset="0"/>
                <a:ea typeface="Inter" pitchFamily="34" charset="-122"/>
                <a:cs typeface="Inter" pitchFamily="34" charset="-120"/>
              </a:rPr>
              <a:t>Check sleep, food, hydration, and your anticipated stressors.</a:t>
            </a:r>
            <a:endParaRPr lang="en-US" sz="1630" dirty="0"/>
          </a:p>
        </p:txBody>
      </p:sp>
      <p:sp>
        <p:nvSpPr>
          <p:cNvPr id="12" name="Text 10"/>
          <p:cNvSpPr/>
          <p:nvPr/>
        </p:nvSpPr>
        <p:spPr>
          <a:xfrm>
            <a:off x="941832" y="4398264"/>
            <a:ext cx="2962656" cy="585216"/>
          </a:xfrm>
          <a:prstGeom prst="rect">
            <a:avLst/>
          </a:prstGeom>
          <a:noFill/>
          <a:ln/>
        </p:spPr>
        <p:txBody>
          <a:bodyPr wrap="square" lIns="0" tIns="0" rIns="0" bIns="0" rtlCol="0" anchor="ctr">
            <a:normAutofit/>
          </a:bodyPr>
          <a:lstStyle/>
          <a:p>
            <a:pPr indent="0" marL="0">
              <a:buNone/>
            </a:pPr>
            <a:r>
              <a:rPr lang="en-US" sz="1450" b="1" dirty="0">
                <a:solidFill>
                  <a:srgbClr val="CC715B"/>
                </a:solidFill>
                <a:latin typeface="Inter Display" pitchFamily="34" charset="0"/>
                <a:ea typeface="Inter Display" pitchFamily="34" charset="-122"/>
                <a:cs typeface="Inter Display" pitchFamily="34" charset="-120"/>
              </a:rPr>
              <a:t>“What support would make today workable?”</a:t>
            </a:r>
            <a:endParaRPr lang="en-US" sz="1450" dirty="0"/>
          </a:p>
        </p:txBody>
      </p:sp>
      <p:sp>
        <p:nvSpPr>
          <p:cNvPr id="13" name="Shape 11"/>
          <p:cNvSpPr/>
          <p:nvPr/>
        </p:nvSpPr>
        <p:spPr>
          <a:xfrm>
            <a:off x="4343400" y="2212848"/>
            <a:ext cx="3429000" cy="2980944"/>
          </a:xfrm>
          <a:prstGeom prst="roundRect">
            <a:avLst/>
          </a:prstGeom>
          <a:solidFill>
            <a:srgbClr val="FFFFFF"/>
          </a:solidFill>
          <a:ln w="12700">
            <a:solidFill>
              <a:srgbClr val="DCE5E2"/>
            </a:solidFill>
            <a:prstDash val="solid"/>
          </a:ln>
        </p:spPr>
      </p:sp>
      <p:sp>
        <p:nvSpPr>
          <p:cNvPr id="14" name="Text 12"/>
          <p:cNvSpPr/>
          <p:nvPr/>
        </p:nvSpPr>
        <p:spPr>
          <a:xfrm>
            <a:off x="4562856" y="2459736"/>
            <a:ext cx="2980944" cy="356616"/>
          </a:xfrm>
          <a:prstGeom prst="rect">
            <a:avLst/>
          </a:prstGeom>
          <a:noFill/>
          <a:ln/>
        </p:spPr>
        <p:txBody>
          <a:bodyPr wrap="square" lIns="0" tIns="0" rIns="0" bIns="0" rtlCol="0" anchor="ctr">
            <a:normAutofit/>
          </a:bodyPr>
          <a:lstStyle/>
          <a:p>
            <a:pPr indent="0" marL="0">
              <a:buNone/>
            </a:pPr>
            <a:r>
              <a:rPr lang="en-US" sz="2000" b="1" dirty="0">
                <a:solidFill>
                  <a:srgbClr val="267E88"/>
                </a:solidFill>
                <a:latin typeface="Inter Display" pitchFamily="34" charset="0"/>
                <a:ea typeface="Inter Display" pitchFamily="34" charset="-122"/>
                <a:cs typeface="Inter Display" pitchFamily="34" charset="-120"/>
              </a:rPr>
              <a:t>MIDDAY</a:t>
            </a:r>
            <a:endParaRPr lang="en-US" sz="2000" dirty="0"/>
          </a:p>
        </p:txBody>
      </p:sp>
      <p:sp>
        <p:nvSpPr>
          <p:cNvPr id="15" name="Text 13"/>
          <p:cNvSpPr/>
          <p:nvPr/>
        </p:nvSpPr>
        <p:spPr>
          <a:xfrm>
            <a:off x="4562856" y="3090672"/>
            <a:ext cx="2980944" cy="960120"/>
          </a:xfrm>
          <a:prstGeom prst="rect">
            <a:avLst/>
          </a:prstGeom>
          <a:noFill/>
          <a:ln/>
        </p:spPr>
        <p:txBody>
          <a:bodyPr wrap="square" lIns="0" tIns="0" rIns="0" bIns="0" rtlCol="0" anchor="t">
            <a:normAutofit/>
          </a:bodyPr>
          <a:lstStyle/>
          <a:p>
            <a:pPr indent="0" marL="0">
              <a:buNone/>
            </a:pPr>
            <a:r>
              <a:rPr lang="en-US" sz="1630" dirty="0">
                <a:solidFill>
                  <a:srgbClr val="263E49"/>
                </a:solidFill>
                <a:latin typeface="Inter" pitchFamily="34" charset="0"/>
                <a:ea typeface="Inter" pitchFamily="34" charset="-122"/>
                <a:cs typeface="Inter" pitchFamily="34" charset="-120"/>
              </a:rPr>
              <a:t>Pause before the next demanding conversation or task.</a:t>
            </a:r>
            <a:endParaRPr lang="en-US" sz="1630" dirty="0"/>
          </a:p>
        </p:txBody>
      </p:sp>
      <p:sp>
        <p:nvSpPr>
          <p:cNvPr id="16" name="Text 14"/>
          <p:cNvSpPr/>
          <p:nvPr/>
        </p:nvSpPr>
        <p:spPr>
          <a:xfrm>
            <a:off x="4562856" y="4398264"/>
            <a:ext cx="2962656" cy="585216"/>
          </a:xfrm>
          <a:prstGeom prst="rect">
            <a:avLst/>
          </a:prstGeom>
          <a:noFill/>
          <a:ln/>
        </p:spPr>
        <p:txBody>
          <a:bodyPr wrap="square" lIns="0" tIns="0" rIns="0" bIns="0" rtlCol="0" anchor="ctr">
            <a:normAutofit/>
          </a:bodyPr>
          <a:lstStyle/>
          <a:p>
            <a:pPr indent="0" marL="0">
              <a:buNone/>
            </a:pPr>
            <a:r>
              <a:rPr lang="en-US" sz="1450" b="1" dirty="0">
                <a:solidFill>
                  <a:srgbClr val="CC715B"/>
                </a:solidFill>
                <a:latin typeface="Inter Display" pitchFamily="34" charset="0"/>
                <a:ea typeface="Inter Display" pitchFamily="34" charset="-122"/>
                <a:cs typeface="Inter Display" pitchFamily="34" charset="-120"/>
              </a:rPr>
              <a:t>“Am I reacting, or choosing?”</a:t>
            </a:r>
            <a:endParaRPr lang="en-US" sz="1450" dirty="0"/>
          </a:p>
        </p:txBody>
      </p:sp>
      <p:sp>
        <p:nvSpPr>
          <p:cNvPr id="17" name="Shape 15"/>
          <p:cNvSpPr/>
          <p:nvPr/>
        </p:nvSpPr>
        <p:spPr>
          <a:xfrm>
            <a:off x="7964424" y="2212848"/>
            <a:ext cx="3429000" cy="2980944"/>
          </a:xfrm>
          <a:prstGeom prst="roundRect">
            <a:avLst/>
          </a:prstGeom>
          <a:solidFill>
            <a:srgbClr val="E7F1EF"/>
          </a:solidFill>
          <a:ln w="12700">
            <a:solidFill>
              <a:srgbClr val="DCE5E2"/>
            </a:solidFill>
            <a:prstDash val="solid"/>
          </a:ln>
        </p:spPr>
      </p:sp>
      <p:sp>
        <p:nvSpPr>
          <p:cNvPr id="18" name="Text 16"/>
          <p:cNvSpPr/>
          <p:nvPr/>
        </p:nvSpPr>
        <p:spPr>
          <a:xfrm>
            <a:off x="8183880" y="2459736"/>
            <a:ext cx="2980944" cy="356616"/>
          </a:xfrm>
          <a:prstGeom prst="rect">
            <a:avLst/>
          </a:prstGeom>
          <a:noFill/>
          <a:ln/>
        </p:spPr>
        <p:txBody>
          <a:bodyPr wrap="square" lIns="0" tIns="0" rIns="0" bIns="0" rtlCol="0" anchor="ctr">
            <a:normAutofit/>
          </a:bodyPr>
          <a:lstStyle/>
          <a:p>
            <a:pPr indent="0" marL="0">
              <a:buNone/>
            </a:pPr>
            <a:r>
              <a:rPr lang="en-US" sz="2000" b="1" dirty="0">
                <a:solidFill>
                  <a:srgbClr val="267E88"/>
                </a:solidFill>
                <a:latin typeface="Inter Display" pitchFamily="34" charset="0"/>
                <a:ea typeface="Inter Display" pitchFamily="34" charset="-122"/>
                <a:cs typeface="Inter Display" pitchFamily="34" charset="-120"/>
              </a:rPr>
              <a:t>EVENING</a:t>
            </a:r>
            <a:endParaRPr lang="en-US" sz="2000" dirty="0"/>
          </a:p>
        </p:txBody>
      </p:sp>
      <p:sp>
        <p:nvSpPr>
          <p:cNvPr id="19" name="Text 17"/>
          <p:cNvSpPr/>
          <p:nvPr/>
        </p:nvSpPr>
        <p:spPr>
          <a:xfrm>
            <a:off x="8183880" y="3090672"/>
            <a:ext cx="2980944" cy="960120"/>
          </a:xfrm>
          <a:prstGeom prst="rect">
            <a:avLst/>
          </a:prstGeom>
          <a:noFill/>
          <a:ln/>
        </p:spPr>
        <p:txBody>
          <a:bodyPr wrap="square" lIns="0" tIns="0" rIns="0" bIns="0" rtlCol="0" anchor="t">
            <a:normAutofit/>
          </a:bodyPr>
          <a:lstStyle/>
          <a:p>
            <a:pPr indent="0" marL="0">
              <a:buNone/>
            </a:pPr>
            <a:r>
              <a:rPr lang="en-US" sz="1630" dirty="0">
                <a:solidFill>
                  <a:srgbClr val="263E49"/>
                </a:solidFill>
                <a:latin typeface="Inter" pitchFamily="34" charset="0"/>
                <a:ea typeface="Inter" pitchFamily="34" charset="-122"/>
                <a:cs typeface="Inter" pitchFamily="34" charset="-120"/>
              </a:rPr>
              <a:t>Reflect on what worked; allow rest without performing.</a:t>
            </a:r>
            <a:endParaRPr lang="en-US" sz="1630" dirty="0"/>
          </a:p>
        </p:txBody>
      </p:sp>
      <p:sp>
        <p:nvSpPr>
          <p:cNvPr id="20" name="Text 18"/>
          <p:cNvSpPr/>
          <p:nvPr/>
        </p:nvSpPr>
        <p:spPr>
          <a:xfrm>
            <a:off x="8183880" y="4398264"/>
            <a:ext cx="2962656" cy="585216"/>
          </a:xfrm>
          <a:prstGeom prst="rect">
            <a:avLst/>
          </a:prstGeom>
          <a:noFill/>
          <a:ln/>
        </p:spPr>
        <p:txBody>
          <a:bodyPr wrap="square" lIns="0" tIns="0" rIns="0" bIns="0" rtlCol="0" anchor="ctr">
            <a:normAutofit/>
          </a:bodyPr>
          <a:lstStyle/>
          <a:p>
            <a:pPr indent="0" marL="0">
              <a:buNone/>
            </a:pPr>
            <a:r>
              <a:rPr lang="en-US" sz="1450" b="1" dirty="0">
                <a:solidFill>
                  <a:srgbClr val="CC715B"/>
                </a:solidFill>
                <a:latin typeface="Inter Display" pitchFamily="34" charset="0"/>
                <a:ea typeface="Inter Display" pitchFamily="34" charset="-122"/>
                <a:cs typeface="Inter Display" pitchFamily="34" charset="-120"/>
              </a:rPr>
              <a:t>“What is one small sign of growth?”</a:t>
            </a:r>
            <a:endParaRPr lang="en-US" sz="1450" dirty="0"/>
          </a:p>
        </p:txBody>
      </p:sp>
      <p:sp>
        <p:nvSpPr>
          <p:cNvPr id="21" name="Shape 19"/>
          <p:cNvSpPr/>
          <p:nvPr/>
        </p:nvSpPr>
        <p:spPr>
          <a:xfrm>
            <a:off x="713232" y="5614416"/>
            <a:ext cx="10771632" cy="502920"/>
          </a:xfrm>
          <a:prstGeom prst="roundRect">
            <a:avLst/>
          </a:prstGeom>
          <a:solidFill>
            <a:srgbClr val="E7F1EF"/>
          </a:solidFill>
          <a:ln w="12700">
            <a:solidFill>
              <a:srgbClr val="E7F1EF"/>
            </a:solidFill>
            <a:prstDash val="solid"/>
          </a:ln>
        </p:spPr>
      </p:sp>
      <p:sp>
        <p:nvSpPr>
          <p:cNvPr id="22" name="Text 20"/>
          <p:cNvSpPr/>
          <p:nvPr/>
        </p:nvSpPr>
        <p:spPr>
          <a:xfrm>
            <a:off x="941832" y="5687568"/>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Sustainable rhythm usually beats impressive intensity.</a:t>
            </a:r>
            <a:endParaRPr lang="en-US" sz="154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03 / HOPE</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Improvement rarely looks like a straight line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Setbacks may coexist with real growth.</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42</a:t>
            </a:r>
            <a:endParaRPr lang="en-US" sz="1000" dirty="0"/>
          </a:p>
        </p:txBody>
      </p:sp>
      <p:sp>
        <p:nvSpPr>
          <p:cNvPr id="9" name="Shape 7"/>
          <p:cNvSpPr/>
          <p:nvPr/>
        </p:nvSpPr>
        <p:spPr>
          <a:xfrm>
            <a:off x="795528" y="2093976"/>
            <a:ext cx="10579608" cy="713232"/>
          </a:xfrm>
          <a:prstGeom prst="roundRect">
            <a:avLst/>
          </a:prstGeom>
          <a:solidFill>
            <a:srgbClr val="FFFFFF"/>
          </a:solidFill>
          <a:ln w="12700">
            <a:solidFill>
              <a:srgbClr val="DCE5E2"/>
            </a:solidFill>
            <a:prstDash val="solid"/>
          </a:ln>
        </p:spPr>
      </p:sp>
      <p:sp>
        <p:nvSpPr>
          <p:cNvPr id="10" name="Text 8"/>
          <p:cNvSpPr/>
          <p:nvPr/>
        </p:nvSpPr>
        <p:spPr>
          <a:xfrm>
            <a:off x="1042416" y="2258568"/>
            <a:ext cx="2935224" cy="320040"/>
          </a:xfrm>
          <a:prstGeom prst="rect">
            <a:avLst/>
          </a:prstGeom>
          <a:noFill/>
          <a:ln/>
        </p:spPr>
        <p:txBody>
          <a:bodyPr wrap="square" lIns="0" tIns="0" rIns="0" bIns="0" rtlCol="0" anchor="ctr">
            <a:normAutofit/>
          </a:bodyPr>
          <a:lstStyle/>
          <a:p>
            <a:pPr indent="0" marL="0">
              <a:buNone/>
            </a:pPr>
            <a:r>
              <a:rPr lang="en-US" sz="1590" b="1" dirty="0">
                <a:solidFill>
                  <a:srgbClr val="CC715B"/>
                </a:solidFill>
                <a:latin typeface="Inter Display" pitchFamily="34" charset="0"/>
                <a:ea typeface="Inter Display" pitchFamily="34" charset="-122"/>
                <a:cs typeface="Inter Display" pitchFamily="34" charset="-120"/>
              </a:rPr>
              <a:t>OLD MEASURE</a:t>
            </a:r>
            <a:endParaRPr lang="en-US" sz="1590" dirty="0"/>
          </a:p>
        </p:txBody>
      </p:sp>
      <p:sp>
        <p:nvSpPr>
          <p:cNvPr id="11" name="Text 9"/>
          <p:cNvSpPr/>
          <p:nvPr/>
        </p:nvSpPr>
        <p:spPr>
          <a:xfrm>
            <a:off x="3977640" y="2221992"/>
            <a:ext cx="6949440" cy="438912"/>
          </a:xfrm>
          <a:prstGeom prst="rect">
            <a:avLst/>
          </a:prstGeom>
          <a:noFill/>
          <a:ln/>
        </p:spPr>
        <p:txBody>
          <a:bodyPr wrap="square" lIns="0" tIns="0" rIns="0" bIns="0" rtlCol="0" anchor="ctr">
            <a:normAutofit/>
          </a:bodyPr>
          <a:lstStyle/>
          <a:p>
            <a:pPr indent="0" marL="0">
              <a:buNone/>
            </a:pPr>
            <a:r>
              <a:rPr lang="en-US" sz="1680" dirty="0">
                <a:solidFill>
                  <a:srgbClr val="263E49"/>
                </a:solidFill>
                <a:latin typeface="Inter" pitchFamily="34" charset="0"/>
                <a:ea typeface="Inter" pitchFamily="34" charset="-122"/>
                <a:cs typeface="Inter" pitchFamily="34" charset="-120"/>
              </a:rPr>
              <a:t>“Did I feel activated today?”</a:t>
            </a:r>
            <a:endParaRPr lang="en-US" sz="1680" dirty="0"/>
          </a:p>
        </p:txBody>
      </p:sp>
      <p:sp>
        <p:nvSpPr>
          <p:cNvPr id="12" name="Shape 10"/>
          <p:cNvSpPr/>
          <p:nvPr/>
        </p:nvSpPr>
        <p:spPr>
          <a:xfrm>
            <a:off x="795528" y="2962656"/>
            <a:ext cx="10579608" cy="713232"/>
          </a:xfrm>
          <a:prstGeom prst="roundRect">
            <a:avLst/>
          </a:prstGeom>
          <a:solidFill>
            <a:srgbClr val="E7F1EF"/>
          </a:solidFill>
          <a:ln w="12700">
            <a:solidFill>
              <a:srgbClr val="DCE5E2"/>
            </a:solidFill>
            <a:prstDash val="solid"/>
          </a:ln>
        </p:spPr>
      </p:sp>
      <p:sp>
        <p:nvSpPr>
          <p:cNvPr id="13" name="Text 11"/>
          <p:cNvSpPr/>
          <p:nvPr/>
        </p:nvSpPr>
        <p:spPr>
          <a:xfrm>
            <a:off x="1042416" y="3127248"/>
            <a:ext cx="2935224" cy="320040"/>
          </a:xfrm>
          <a:prstGeom prst="rect">
            <a:avLst/>
          </a:prstGeom>
          <a:noFill/>
          <a:ln/>
        </p:spPr>
        <p:txBody>
          <a:bodyPr wrap="square" lIns="0" tIns="0" rIns="0" bIns="0" rtlCol="0" anchor="ctr">
            <a:normAutofit/>
          </a:bodyPr>
          <a:lstStyle/>
          <a:p>
            <a:pPr indent="0" marL="0">
              <a:buNone/>
            </a:pPr>
            <a:r>
              <a:rPr lang="en-US" sz="1590" b="1" dirty="0">
                <a:solidFill>
                  <a:srgbClr val="267E88"/>
                </a:solidFill>
                <a:latin typeface="Inter Display" pitchFamily="34" charset="0"/>
                <a:ea typeface="Inter Display" pitchFamily="34" charset="-122"/>
                <a:cs typeface="Inter Display" pitchFamily="34" charset="-120"/>
              </a:rPr>
              <a:t>BETTER MEASURE</a:t>
            </a:r>
            <a:endParaRPr lang="en-US" sz="1590" dirty="0"/>
          </a:p>
        </p:txBody>
      </p:sp>
      <p:sp>
        <p:nvSpPr>
          <p:cNvPr id="14" name="Text 12"/>
          <p:cNvSpPr/>
          <p:nvPr/>
        </p:nvSpPr>
        <p:spPr>
          <a:xfrm>
            <a:off x="3977640" y="3090672"/>
            <a:ext cx="6949440" cy="438912"/>
          </a:xfrm>
          <a:prstGeom prst="rect">
            <a:avLst/>
          </a:prstGeom>
          <a:noFill/>
          <a:ln/>
        </p:spPr>
        <p:txBody>
          <a:bodyPr wrap="square" lIns="0" tIns="0" rIns="0" bIns="0" rtlCol="0" anchor="ctr">
            <a:normAutofit/>
          </a:bodyPr>
          <a:lstStyle/>
          <a:p>
            <a:pPr indent="0" marL="0">
              <a:buNone/>
            </a:pPr>
            <a:r>
              <a:rPr lang="en-US" sz="1680" dirty="0">
                <a:solidFill>
                  <a:srgbClr val="263E49"/>
                </a:solidFill>
                <a:latin typeface="Inter" pitchFamily="34" charset="0"/>
                <a:ea typeface="Inter" pitchFamily="34" charset="-122"/>
                <a:cs typeface="Inter" pitchFamily="34" charset="-120"/>
              </a:rPr>
              <a:t>“Did I notice earlier, recover sooner, or ask for help?”</a:t>
            </a:r>
            <a:endParaRPr lang="en-US" sz="1680" dirty="0"/>
          </a:p>
        </p:txBody>
      </p:sp>
      <p:sp>
        <p:nvSpPr>
          <p:cNvPr id="15" name="Shape 13"/>
          <p:cNvSpPr/>
          <p:nvPr/>
        </p:nvSpPr>
        <p:spPr>
          <a:xfrm>
            <a:off x="795528" y="3831336"/>
            <a:ext cx="10579608" cy="713232"/>
          </a:xfrm>
          <a:prstGeom prst="roundRect">
            <a:avLst/>
          </a:prstGeom>
          <a:solidFill>
            <a:srgbClr val="FFFFFF"/>
          </a:solidFill>
          <a:ln w="12700">
            <a:solidFill>
              <a:srgbClr val="DCE5E2"/>
            </a:solidFill>
            <a:prstDash val="solid"/>
          </a:ln>
        </p:spPr>
      </p:sp>
      <p:sp>
        <p:nvSpPr>
          <p:cNvPr id="16" name="Text 14"/>
          <p:cNvSpPr/>
          <p:nvPr/>
        </p:nvSpPr>
        <p:spPr>
          <a:xfrm>
            <a:off x="1042416" y="3995928"/>
            <a:ext cx="2935224" cy="320040"/>
          </a:xfrm>
          <a:prstGeom prst="rect">
            <a:avLst/>
          </a:prstGeom>
          <a:noFill/>
          <a:ln/>
        </p:spPr>
        <p:txBody>
          <a:bodyPr wrap="square" lIns="0" tIns="0" rIns="0" bIns="0" rtlCol="0" anchor="ctr">
            <a:normAutofit/>
          </a:bodyPr>
          <a:lstStyle/>
          <a:p>
            <a:pPr indent="0" marL="0">
              <a:buNone/>
            </a:pPr>
            <a:r>
              <a:rPr lang="en-US" sz="1590" b="1" dirty="0">
                <a:solidFill>
                  <a:srgbClr val="CC715B"/>
                </a:solidFill>
                <a:latin typeface="Inter Display" pitchFamily="34" charset="0"/>
                <a:ea typeface="Inter Display" pitchFamily="34" charset="-122"/>
                <a:cs typeface="Inter Display" pitchFamily="34" charset="-120"/>
              </a:rPr>
              <a:t>OLD MEASURE</a:t>
            </a:r>
            <a:endParaRPr lang="en-US" sz="1590" dirty="0"/>
          </a:p>
        </p:txBody>
      </p:sp>
      <p:sp>
        <p:nvSpPr>
          <p:cNvPr id="17" name="Text 15"/>
          <p:cNvSpPr/>
          <p:nvPr/>
        </p:nvSpPr>
        <p:spPr>
          <a:xfrm>
            <a:off x="3977640" y="3959352"/>
            <a:ext cx="6949440" cy="438912"/>
          </a:xfrm>
          <a:prstGeom prst="rect">
            <a:avLst/>
          </a:prstGeom>
          <a:noFill/>
          <a:ln/>
        </p:spPr>
        <p:txBody>
          <a:bodyPr wrap="square" lIns="0" tIns="0" rIns="0" bIns="0" rtlCol="0" anchor="ctr">
            <a:normAutofit/>
          </a:bodyPr>
          <a:lstStyle/>
          <a:p>
            <a:pPr indent="0" marL="0">
              <a:buNone/>
            </a:pPr>
            <a:r>
              <a:rPr lang="en-US" sz="1680" dirty="0">
                <a:solidFill>
                  <a:srgbClr val="263E49"/>
                </a:solidFill>
                <a:latin typeface="Inter" pitchFamily="34" charset="0"/>
                <a:ea typeface="Inter" pitchFamily="34" charset="-122"/>
                <a:cs typeface="Inter" pitchFamily="34" charset="-120"/>
              </a:rPr>
              <a:t>“Did I do the whole routine perfectly?”</a:t>
            </a:r>
            <a:endParaRPr lang="en-US" sz="1680" dirty="0"/>
          </a:p>
        </p:txBody>
      </p:sp>
      <p:sp>
        <p:nvSpPr>
          <p:cNvPr id="18" name="Shape 16"/>
          <p:cNvSpPr/>
          <p:nvPr/>
        </p:nvSpPr>
        <p:spPr>
          <a:xfrm>
            <a:off x="795528" y="4700016"/>
            <a:ext cx="10579608" cy="713232"/>
          </a:xfrm>
          <a:prstGeom prst="roundRect">
            <a:avLst/>
          </a:prstGeom>
          <a:solidFill>
            <a:srgbClr val="E7F1EF"/>
          </a:solidFill>
          <a:ln w="12700">
            <a:solidFill>
              <a:srgbClr val="DCE5E2"/>
            </a:solidFill>
            <a:prstDash val="solid"/>
          </a:ln>
        </p:spPr>
      </p:sp>
      <p:sp>
        <p:nvSpPr>
          <p:cNvPr id="19" name="Text 17"/>
          <p:cNvSpPr/>
          <p:nvPr/>
        </p:nvSpPr>
        <p:spPr>
          <a:xfrm>
            <a:off x="1042416" y="4864608"/>
            <a:ext cx="2935224" cy="320040"/>
          </a:xfrm>
          <a:prstGeom prst="rect">
            <a:avLst/>
          </a:prstGeom>
          <a:noFill/>
          <a:ln/>
        </p:spPr>
        <p:txBody>
          <a:bodyPr wrap="square" lIns="0" tIns="0" rIns="0" bIns="0" rtlCol="0" anchor="ctr">
            <a:normAutofit/>
          </a:bodyPr>
          <a:lstStyle/>
          <a:p>
            <a:pPr indent="0" marL="0">
              <a:buNone/>
            </a:pPr>
            <a:r>
              <a:rPr lang="en-US" sz="1590" b="1" dirty="0">
                <a:solidFill>
                  <a:srgbClr val="267E88"/>
                </a:solidFill>
                <a:latin typeface="Inter Display" pitchFamily="34" charset="0"/>
                <a:ea typeface="Inter Display" pitchFamily="34" charset="-122"/>
                <a:cs typeface="Inter Display" pitchFamily="34" charset="-120"/>
              </a:rPr>
              <a:t>BETTER MEASURE</a:t>
            </a:r>
            <a:endParaRPr lang="en-US" sz="1590" dirty="0"/>
          </a:p>
        </p:txBody>
      </p:sp>
      <p:sp>
        <p:nvSpPr>
          <p:cNvPr id="20" name="Text 18"/>
          <p:cNvSpPr/>
          <p:nvPr/>
        </p:nvSpPr>
        <p:spPr>
          <a:xfrm>
            <a:off x="3977640" y="4828032"/>
            <a:ext cx="6949440" cy="438912"/>
          </a:xfrm>
          <a:prstGeom prst="rect">
            <a:avLst/>
          </a:prstGeom>
          <a:noFill/>
          <a:ln/>
        </p:spPr>
        <p:txBody>
          <a:bodyPr wrap="square" lIns="0" tIns="0" rIns="0" bIns="0" rtlCol="0" anchor="ctr">
            <a:normAutofit/>
          </a:bodyPr>
          <a:lstStyle/>
          <a:p>
            <a:pPr indent="0" marL="0">
              <a:buNone/>
            </a:pPr>
            <a:r>
              <a:rPr lang="en-US" sz="1680" dirty="0">
                <a:solidFill>
                  <a:srgbClr val="263E49"/>
                </a:solidFill>
                <a:latin typeface="Inter" pitchFamily="34" charset="0"/>
                <a:ea typeface="Inter" pitchFamily="34" charset="-122"/>
                <a:cs typeface="Inter" pitchFamily="34" charset="-120"/>
              </a:rPr>
              <a:t>“Did I practice one helpful response when it mattered?”</a:t>
            </a:r>
            <a:endParaRPr lang="en-US" sz="1680" dirty="0"/>
          </a:p>
        </p:txBody>
      </p:sp>
      <p:sp>
        <p:nvSpPr>
          <p:cNvPr id="21" name="Shape 19"/>
          <p:cNvSpPr/>
          <p:nvPr/>
        </p:nvSpPr>
        <p:spPr>
          <a:xfrm>
            <a:off x="713232" y="5596128"/>
            <a:ext cx="10771632" cy="502920"/>
          </a:xfrm>
          <a:prstGeom prst="roundRect">
            <a:avLst/>
          </a:prstGeom>
          <a:solidFill>
            <a:srgbClr val="E7F1EF"/>
          </a:solidFill>
          <a:ln w="12700">
            <a:solidFill>
              <a:srgbClr val="E7F1EF"/>
            </a:solidFill>
            <a:prstDash val="solid"/>
          </a:ln>
        </p:spPr>
      </p:sp>
      <p:sp>
        <p:nvSpPr>
          <p:cNvPr id="22" name="Text 20"/>
          <p:cNvSpPr/>
          <p:nvPr/>
        </p:nvSpPr>
        <p:spPr>
          <a:xfrm>
            <a:off x="941832" y="5669280"/>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A hard day does not erase what has been practiced on other days.</a:t>
            </a:r>
            <a:endParaRPr lang="en-US" sz="154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03 / REFLECTION</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Ask better questions about change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Hope is practiced through repeatable experiences.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43</a:t>
            </a:r>
            <a:endParaRPr lang="en-US" sz="1000" dirty="0"/>
          </a:p>
        </p:txBody>
      </p:sp>
      <p:sp>
        <p:nvSpPr>
          <p:cNvPr id="9" name="Shape 7"/>
          <p:cNvSpPr/>
          <p:nvPr/>
        </p:nvSpPr>
        <p:spPr>
          <a:xfrm>
            <a:off x="941832" y="2350008"/>
            <a:ext cx="146304" cy="146304"/>
          </a:xfrm>
          <a:prstGeom prst="ellipse">
            <a:avLst/>
          </a:prstGeom>
          <a:solidFill>
            <a:srgbClr val="267E88"/>
          </a:solidFill>
          <a:ln w="12700">
            <a:solidFill>
              <a:srgbClr val="267E88">
                <a:alpha val="0"/>
              </a:srgbClr>
            </a:solidFill>
            <a:prstDash val="solid"/>
          </a:ln>
        </p:spPr>
      </p:sp>
      <p:sp>
        <p:nvSpPr>
          <p:cNvPr id="10" name="Text 8"/>
          <p:cNvSpPr/>
          <p:nvPr/>
        </p:nvSpPr>
        <p:spPr>
          <a:xfrm>
            <a:off x="1335024" y="2240280"/>
            <a:ext cx="9976104" cy="1133856"/>
          </a:xfrm>
          <a:prstGeom prst="rect">
            <a:avLst/>
          </a:prstGeom>
          <a:noFill/>
          <a:ln/>
        </p:spPr>
        <p:txBody>
          <a:bodyPr wrap="square" lIns="0" tIns="0" rIns="0" bIns="0" rtlCol="0" anchor="ctr">
            <a:normAutofit/>
          </a:bodyPr>
          <a:lstStyle/>
          <a:p>
            <a:pPr indent="0" marL="0">
              <a:buNone/>
            </a:pPr>
            <a:r>
              <a:rPr lang="en-US" sz="1960" dirty="0">
                <a:solidFill>
                  <a:srgbClr val="263E49"/>
                </a:solidFill>
                <a:latin typeface="Inter" pitchFamily="34" charset="0"/>
                <a:ea typeface="Inter" pitchFamily="34" charset="-122"/>
                <a:cs typeface="Inter" pitchFamily="34" charset="-120"/>
              </a:rPr>
              <a:t>What protective response shows up most often for me under stress?</a:t>
            </a:r>
            <a:endParaRPr lang="en-US" sz="1960" dirty="0"/>
          </a:p>
        </p:txBody>
      </p:sp>
      <p:sp>
        <p:nvSpPr>
          <p:cNvPr id="11" name="Shape 9"/>
          <p:cNvSpPr/>
          <p:nvPr/>
        </p:nvSpPr>
        <p:spPr>
          <a:xfrm>
            <a:off x="941832" y="3502152"/>
            <a:ext cx="146304" cy="146304"/>
          </a:xfrm>
          <a:prstGeom prst="ellipse">
            <a:avLst/>
          </a:prstGeom>
          <a:solidFill>
            <a:srgbClr val="E6AF45"/>
          </a:solidFill>
          <a:ln w="12700">
            <a:solidFill>
              <a:srgbClr val="E6AF45">
                <a:alpha val="0"/>
              </a:srgbClr>
            </a:solidFill>
            <a:prstDash val="solid"/>
          </a:ln>
        </p:spPr>
      </p:sp>
      <p:sp>
        <p:nvSpPr>
          <p:cNvPr id="12" name="Text 10"/>
          <p:cNvSpPr/>
          <p:nvPr/>
        </p:nvSpPr>
        <p:spPr>
          <a:xfrm>
            <a:off x="1335024" y="3392424"/>
            <a:ext cx="9976104" cy="1133856"/>
          </a:xfrm>
          <a:prstGeom prst="rect">
            <a:avLst/>
          </a:prstGeom>
          <a:noFill/>
          <a:ln/>
        </p:spPr>
        <p:txBody>
          <a:bodyPr wrap="square" lIns="0" tIns="0" rIns="0" bIns="0" rtlCol="0" anchor="ctr">
            <a:normAutofit/>
          </a:bodyPr>
          <a:lstStyle/>
          <a:p>
            <a:pPr indent="0" marL="0">
              <a:buNone/>
            </a:pPr>
            <a:r>
              <a:rPr lang="en-US" sz="1960" dirty="0">
                <a:solidFill>
                  <a:srgbClr val="263E49"/>
                </a:solidFill>
                <a:latin typeface="Inter" pitchFamily="34" charset="0"/>
                <a:ea typeface="Inter" pitchFamily="34" charset="-122"/>
                <a:cs typeface="Inter" pitchFamily="34" charset="-120"/>
              </a:rPr>
              <a:t>Which one simple practice helps me become more available to think and choose?</a:t>
            </a:r>
            <a:endParaRPr lang="en-US" sz="1960" dirty="0"/>
          </a:p>
        </p:txBody>
      </p:sp>
      <p:sp>
        <p:nvSpPr>
          <p:cNvPr id="13" name="Shape 11"/>
          <p:cNvSpPr/>
          <p:nvPr/>
        </p:nvSpPr>
        <p:spPr>
          <a:xfrm>
            <a:off x="941832" y="4654296"/>
            <a:ext cx="146304" cy="146304"/>
          </a:xfrm>
          <a:prstGeom prst="ellipse">
            <a:avLst/>
          </a:prstGeom>
          <a:solidFill>
            <a:srgbClr val="CC715B"/>
          </a:solidFill>
          <a:ln w="12700">
            <a:solidFill>
              <a:srgbClr val="CC715B">
                <a:alpha val="0"/>
              </a:srgbClr>
            </a:solidFill>
            <a:prstDash val="solid"/>
          </a:ln>
        </p:spPr>
      </p:sp>
      <p:sp>
        <p:nvSpPr>
          <p:cNvPr id="14" name="Text 12"/>
          <p:cNvSpPr/>
          <p:nvPr/>
        </p:nvSpPr>
        <p:spPr>
          <a:xfrm>
            <a:off x="1335024" y="4544568"/>
            <a:ext cx="9976104" cy="1133856"/>
          </a:xfrm>
          <a:prstGeom prst="rect">
            <a:avLst/>
          </a:prstGeom>
          <a:noFill/>
          <a:ln/>
        </p:spPr>
        <p:txBody>
          <a:bodyPr wrap="square" lIns="0" tIns="0" rIns="0" bIns="0" rtlCol="0" anchor="ctr">
            <a:normAutofit/>
          </a:bodyPr>
          <a:lstStyle/>
          <a:p>
            <a:pPr indent="0" marL="0">
              <a:buNone/>
            </a:pPr>
            <a:r>
              <a:rPr lang="en-US" sz="1960" dirty="0">
                <a:solidFill>
                  <a:srgbClr val="263E49"/>
                </a:solidFill>
                <a:latin typeface="Inter" pitchFamily="34" charset="0"/>
                <a:ea typeface="Inter" pitchFamily="34" charset="-122"/>
                <a:cs typeface="Inter" pitchFamily="34" charset="-120"/>
              </a:rPr>
              <a:t>Who helps me feel appropriately safe, and how could I receive support this week?</a:t>
            </a:r>
            <a:endParaRPr lang="en-US" sz="1960" dirty="0"/>
          </a:p>
        </p:txBody>
      </p:sp>
      <p:sp>
        <p:nvSpPr>
          <p:cNvPr id="15" name="Shape 13"/>
          <p:cNvSpPr/>
          <p:nvPr/>
        </p:nvSpPr>
        <p:spPr>
          <a:xfrm>
            <a:off x="713232" y="5586984"/>
            <a:ext cx="10771632" cy="502920"/>
          </a:xfrm>
          <a:prstGeom prst="roundRect">
            <a:avLst/>
          </a:prstGeom>
          <a:solidFill>
            <a:srgbClr val="E7F1EF"/>
          </a:solidFill>
          <a:ln w="12700">
            <a:solidFill>
              <a:srgbClr val="E7F1EF"/>
            </a:solidFill>
            <a:prstDash val="solid"/>
          </a:ln>
        </p:spPr>
      </p:sp>
      <p:sp>
        <p:nvSpPr>
          <p:cNvPr id="16" name="Text 14"/>
          <p:cNvSpPr/>
          <p:nvPr/>
        </p:nvSpPr>
        <p:spPr>
          <a:xfrm>
            <a:off x="941832" y="5660136"/>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Choose a practice you can actually repeat, not one that only sounds impressive.</a:t>
            </a:r>
            <a:endParaRPr lang="en-US" sz="154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2303D"/>
        </a:solidFill>
      </p:bgPr>
    </p:bg>
    <p:spTree>
      <p:nvGrpSpPr>
        <p:cNvPr id="1" name=""/>
        <p:cNvGrpSpPr/>
        <p:nvPr/>
      </p:nvGrpSpPr>
      <p:grpSpPr>
        <a:xfrm>
          <a:off x="0" y="0"/>
          <a:ext cx="0" cy="0"/>
          <a:chOff x="0" y="0"/>
          <a:chExt cx="0" cy="0"/>
        </a:xfrm>
      </p:grpSpPr>
      <p:sp>
        <p:nvSpPr>
          <p:cNvPr id="2" name="Shape 0"/>
          <p:cNvSpPr/>
          <p:nvPr/>
        </p:nvSpPr>
        <p:spPr>
          <a:xfrm>
            <a:off x="0" y="0"/>
            <a:ext cx="118872" cy="6858000"/>
          </a:xfrm>
          <a:prstGeom prst="rect">
            <a:avLst/>
          </a:prstGeom>
          <a:solidFill>
            <a:srgbClr val="E6AF45"/>
          </a:solidFill>
          <a:ln w="12700">
            <a:solidFill>
              <a:srgbClr val="E6AF45">
                <a:alpha val="0"/>
              </a:srgbClr>
            </a:solidFill>
            <a:prstDash val="solid"/>
          </a:ln>
        </p:spPr>
      </p:sp>
      <p:sp>
        <p:nvSpPr>
          <p:cNvPr id="3" name="Shape 1"/>
          <p:cNvSpPr/>
          <p:nvPr/>
        </p:nvSpPr>
        <p:spPr>
          <a:xfrm>
            <a:off x="8366760" y="-1024128"/>
            <a:ext cx="5394960" cy="5394960"/>
          </a:xfrm>
          <a:prstGeom prst="ellipse">
            <a:avLst/>
          </a:prstGeom>
          <a:solidFill>
            <a:srgbClr val="1F4451"/>
          </a:solidFill>
          <a:ln w="12700">
            <a:solidFill>
              <a:srgbClr val="1F4451">
                <a:alpha val="0"/>
              </a:srgbClr>
            </a:solidFill>
            <a:prstDash val="solid"/>
          </a:ln>
        </p:spPr>
      </p:sp>
      <p:sp>
        <p:nvSpPr>
          <p:cNvPr id="4" name="Shape 2"/>
          <p:cNvSpPr/>
          <p:nvPr/>
        </p:nvSpPr>
        <p:spPr>
          <a:xfrm>
            <a:off x="9427464" y="-18288"/>
            <a:ext cx="3108960" cy="3108960"/>
          </a:xfrm>
          <a:prstGeom prst="ellipse">
            <a:avLst/>
          </a:prstGeom>
          <a:solidFill>
            <a:srgbClr val="267E88"/>
          </a:solidFill>
          <a:ln w="12700">
            <a:solidFill>
              <a:srgbClr val="267E88">
                <a:alpha val="0"/>
              </a:srgbClr>
            </a:solidFill>
            <a:prstDash val="solid"/>
          </a:ln>
        </p:spPr>
      </p:sp>
      <p:sp>
        <p:nvSpPr>
          <p:cNvPr id="5" name="Shape 3"/>
          <p:cNvSpPr/>
          <p:nvPr/>
        </p:nvSpPr>
        <p:spPr>
          <a:xfrm>
            <a:off x="10259568" y="969264"/>
            <a:ext cx="1325880" cy="1325880"/>
          </a:xfrm>
          <a:prstGeom prst="ellipse">
            <a:avLst/>
          </a:prstGeom>
          <a:solidFill>
            <a:srgbClr val="E6AF45"/>
          </a:solidFill>
          <a:ln w="12700">
            <a:solidFill>
              <a:srgbClr val="E6AF45">
                <a:alpha val="0"/>
              </a:srgbClr>
            </a:solidFill>
            <a:prstDash val="solid"/>
          </a:ln>
        </p:spPr>
      </p:sp>
      <p:sp>
        <p:nvSpPr>
          <p:cNvPr id="6" name="Text 4"/>
          <p:cNvSpPr/>
          <p:nvPr/>
        </p:nvSpPr>
        <p:spPr>
          <a:xfrm>
            <a:off x="795528" y="941832"/>
            <a:ext cx="8229600" cy="292608"/>
          </a:xfrm>
          <a:prstGeom prst="rect">
            <a:avLst/>
          </a:prstGeom>
          <a:noFill/>
          <a:ln/>
        </p:spPr>
        <p:txBody>
          <a:bodyPr wrap="square" lIns="0" tIns="0" rIns="0" bIns="0" rtlCol="0" anchor="ctr">
            <a:normAutofit/>
          </a:bodyPr>
          <a:lstStyle/>
          <a:p>
            <a:pPr indent="0" marL="0">
              <a:buNone/>
            </a:pPr>
            <a:r>
              <a:rPr lang="en-US" sz="1300" b="1" spc="200" kern="0" dirty="0">
                <a:solidFill>
                  <a:srgbClr val="E6AF45"/>
                </a:solidFill>
                <a:latin typeface="Inter Display" pitchFamily="34" charset="0"/>
                <a:ea typeface="Inter Display" pitchFamily="34" charset="-122"/>
                <a:cs typeface="Inter Display" pitchFamily="34" charset="-120"/>
              </a:rPr>
              <a:t>SESSION FOUR · MICHELLE MAYS</a:t>
            </a:r>
            <a:endParaRPr lang="en-US" sz="1300" dirty="0"/>
          </a:p>
        </p:txBody>
      </p:sp>
      <p:sp>
        <p:nvSpPr>
          <p:cNvPr id="7" name="Text 5"/>
          <p:cNvSpPr/>
          <p:nvPr/>
        </p:nvSpPr>
        <p:spPr>
          <a:xfrm>
            <a:off x="740664" y="1463040"/>
            <a:ext cx="2011680" cy="1371600"/>
          </a:xfrm>
          <a:prstGeom prst="rect">
            <a:avLst/>
          </a:prstGeom>
          <a:noFill/>
          <a:ln/>
        </p:spPr>
        <p:txBody>
          <a:bodyPr wrap="square" lIns="0" tIns="0" rIns="0" bIns="0" rtlCol="0" anchor="ctr">
            <a:normAutofit/>
          </a:bodyPr>
          <a:lstStyle/>
          <a:p>
            <a:pPr indent="0" marL="0">
              <a:buNone/>
            </a:pPr>
            <a:r>
              <a:rPr lang="en-US" sz="7900" b="1" dirty="0">
                <a:solidFill>
                  <a:srgbClr val="3A9BA0"/>
                </a:solidFill>
                <a:latin typeface="Inter Display" pitchFamily="34" charset="0"/>
                <a:ea typeface="Inter Display" pitchFamily="34" charset="-122"/>
                <a:cs typeface="Inter Display" pitchFamily="34" charset="-120"/>
              </a:rPr>
              <a:t>04</a:t>
            </a:r>
            <a:endParaRPr lang="en-US" sz="7900" dirty="0"/>
          </a:p>
        </p:txBody>
      </p:sp>
      <p:sp>
        <p:nvSpPr>
          <p:cNvPr id="8" name="Text 6"/>
          <p:cNvSpPr/>
          <p:nvPr/>
        </p:nvSpPr>
        <p:spPr>
          <a:xfrm>
            <a:off x="2743200" y="1847088"/>
            <a:ext cx="8046720" cy="1078992"/>
          </a:xfrm>
          <a:prstGeom prst="rect">
            <a:avLst/>
          </a:prstGeom>
          <a:noFill/>
          <a:ln/>
        </p:spPr>
        <p:txBody>
          <a:bodyPr wrap="square" lIns="0" tIns="0" rIns="0" bIns="0" rtlCol="0" anchor="ctr">
            <a:normAutofit/>
          </a:bodyPr>
          <a:lstStyle/>
          <a:p>
            <a:pPr indent="0" marL="0">
              <a:buNone/>
            </a:pPr>
            <a:r>
              <a:rPr lang="en-US" sz="3700" b="1" dirty="0">
                <a:solidFill>
                  <a:srgbClr val="FFFFFF"/>
                </a:solidFill>
                <a:latin typeface="Inter Display" pitchFamily="34" charset="0"/>
                <a:ea typeface="Inter Display" pitchFamily="34" charset="-122"/>
                <a:cs typeface="Inter Display" pitchFamily="34" charset="-120"/>
              </a:rPr>
              <a:t>Empowered Vulnerability</a:t>
            </a:r>
            <a:endParaRPr lang="en-US" sz="3700" dirty="0"/>
          </a:p>
        </p:txBody>
      </p:sp>
      <p:sp>
        <p:nvSpPr>
          <p:cNvPr id="9" name="Text 7"/>
          <p:cNvSpPr/>
          <p:nvPr/>
        </p:nvSpPr>
        <p:spPr>
          <a:xfrm>
            <a:off x="2770632" y="3072384"/>
            <a:ext cx="7772400" cy="1097280"/>
          </a:xfrm>
          <a:prstGeom prst="rect">
            <a:avLst/>
          </a:prstGeom>
          <a:noFill/>
          <a:ln/>
        </p:spPr>
        <p:txBody>
          <a:bodyPr wrap="square" lIns="0" tIns="0" rIns="0" bIns="0" rtlCol="0" anchor="t">
            <a:normAutofit/>
          </a:bodyPr>
          <a:lstStyle/>
          <a:p>
            <a:pPr indent="0" marL="0">
              <a:buNone/>
            </a:pPr>
            <a:r>
              <a:rPr lang="en-US" sz="1900" dirty="0">
                <a:solidFill>
                  <a:srgbClr val="C9DDDE"/>
                </a:solidFill>
                <a:latin typeface="Inter" pitchFamily="34" charset="0"/>
                <a:ea typeface="Inter" pitchFamily="34" charset="-122"/>
                <a:cs typeface="Inter" pitchFamily="34" charset="-120"/>
              </a:rPr>
              <a:t>Be honest and known without surrendering voice, boundaries, identity or judgment.</a:t>
            </a:r>
            <a:endParaRPr lang="en-US" sz="1900" dirty="0"/>
          </a:p>
        </p:txBody>
      </p:sp>
      <p:sp>
        <p:nvSpPr>
          <p:cNvPr id="10" name="Shape 8"/>
          <p:cNvSpPr/>
          <p:nvPr/>
        </p:nvSpPr>
        <p:spPr>
          <a:xfrm>
            <a:off x="822960" y="6071616"/>
            <a:ext cx="10451592" cy="0"/>
          </a:xfrm>
          <a:prstGeom prst="line">
            <a:avLst/>
          </a:prstGeom>
          <a:noFill/>
          <a:ln w="12700">
            <a:solidFill>
              <a:srgbClr val="456875"/>
            </a:solidFill>
            <a:prstDash val="solid"/>
            <a:headEnd type="none"/>
            <a:tailEnd type="none"/>
          </a:ln>
        </p:spPr>
      </p:sp>
      <p:sp>
        <p:nvSpPr>
          <p:cNvPr id="11" name="Text 9"/>
          <p:cNvSpPr/>
          <p:nvPr/>
        </p:nvSpPr>
        <p:spPr>
          <a:xfrm>
            <a:off x="832104" y="6227064"/>
            <a:ext cx="7315200" cy="228600"/>
          </a:xfrm>
          <a:prstGeom prst="rect">
            <a:avLst/>
          </a:prstGeom>
          <a:noFill/>
          <a:ln/>
        </p:spPr>
        <p:txBody>
          <a:bodyPr wrap="square" lIns="0" tIns="0" rIns="0" bIns="0" rtlCol="0" anchor="ctr">
            <a:normAutofit/>
          </a:bodyPr>
          <a:lstStyle/>
          <a:p>
            <a:pPr indent="0" marL="0">
              <a:buNone/>
            </a:pPr>
            <a:r>
              <a:rPr lang="en-US" sz="1000" b="1" spc="130" kern="0" dirty="0">
                <a:solidFill>
                  <a:srgbClr val="C9DDDE"/>
                </a:solidFill>
                <a:latin typeface="Inter Display" pitchFamily="34" charset="0"/>
                <a:ea typeface="Inter Display" pitchFamily="34" charset="-122"/>
                <a:cs typeface="Inter Display" pitchFamily="34" charset="-120"/>
              </a:rPr>
              <a:t>RISE &amp; REBUILD    •    OCTOBER 17, 2026</a:t>
            </a:r>
            <a:endParaRPr lang="en-US" sz="1000" dirty="0"/>
          </a:p>
        </p:txBody>
      </p:sp>
      <p:sp>
        <p:nvSpPr>
          <p:cNvPr id="12" name="Text 10"/>
          <p:cNvSpPr/>
          <p:nvPr/>
        </p:nvSpPr>
        <p:spPr>
          <a:xfrm>
            <a:off x="10972800" y="6236208"/>
            <a:ext cx="301752" cy="201168"/>
          </a:xfrm>
          <a:prstGeom prst="rect">
            <a:avLst/>
          </a:prstGeom>
          <a:noFill/>
          <a:ln/>
        </p:spPr>
        <p:txBody>
          <a:bodyPr wrap="square" lIns="0" tIns="0" rIns="0" bIns="0" rtlCol="0" anchor="ctr">
            <a:normAutofit/>
          </a:bodyPr>
          <a:lstStyle/>
          <a:p>
            <a:pPr indent="0" marL="0">
              <a:buNone/>
            </a:pPr>
            <a:r>
              <a:rPr lang="en-US" sz="1000" b="1" dirty="0">
                <a:solidFill>
                  <a:srgbClr val="C9DDDE"/>
                </a:solidFill>
                <a:latin typeface="Inter Display" pitchFamily="34" charset="0"/>
                <a:ea typeface="Inter Display" pitchFamily="34" charset="-122"/>
                <a:cs typeface="Inter Display" pitchFamily="34" charset="-120"/>
              </a:rPr>
              <a:t>44</a:t>
            </a:r>
            <a:endParaRPr lang="en-US"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04 / CORE QUESTION</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Vulnerability is not unlimited exposure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The capacity to share truth is different from being pressured to disclose without safety.</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45</a:t>
            </a:r>
            <a:endParaRPr lang="en-US" sz="1000" dirty="0"/>
          </a:p>
        </p:txBody>
      </p:sp>
      <p:sp>
        <p:nvSpPr>
          <p:cNvPr id="9" name="Shape 7"/>
          <p:cNvSpPr/>
          <p:nvPr/>
        </p:nvSpPr>
        <p:spPr>
          <a:xfrm>
            <a:off x="713232" y="2139696"/>
            <a:ext cx="5212080" cy="3337560"/>
          </a:xfrm>
          <a:prstGeom prst="roundRect">
            <a:avLst/>
          </a:prstGeom>
          <a:solidFill>
            <a:srgbClr val="FFFFFF"/>
          </a:solidFill>
          <a:ln w="12700">
            <a:solidFill>
              <a:srgbClr val="DCE5E2"/>
            </a:solidFill>
            <a:prstDash val="solid"/>
          </a:ln>
        </p:spPr>
      </p:sp>
      <p:sp>
        <p:nvSpPr>
          <p:cNvPr id="10" name="Shape 8"/>
          <p:cNvSpPr/>
          <p:nvPr/>
        </p:nvSpPr>
        <p:spPr>
          <a:xfrm>
            <a:off x="713232" y="2139696"/>
            <a:ext cx="59436" cy="3337560"/>
          </a:xfrm>
          <a:prstGeom prst="rect">
            <a:avLst/>
          </a:prstGeom>
          <a:solidFill>
            <a:srgbClr val="CC715B"/>
          </a:solidFill>
          <a:ln w="12700">
            <a:solidFill>
              <a:srgbClr val="CC715B">
                <a:alpha val="0"/>
              </a:srgbClr>
            </a:solidFill>
            <a:prstDash val="solid"/>
          </a:ln>
        </p:spPr>
      </p:sp>
      <p:sp>
        <p:nvSpPr>
          <p:cNvPr id="11" name="Text 9"/>
          <p:cNvSpPr/>
          <p:nvPr/>
        </p:nvSpPr>
        <p:spPr>
          <a:xfrm>
            <a:off x="914400" y="2304288"/>
            <a:ext cx="4800600"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Unprotected exposure</a:t>
            </a:r>
            <a:endParaRPr lang="en-US" sz="1750" dirty="0"/>
          </a:p>
        </p:txBody>
      </p:sp>
      <p:sp>
        <p:nvSpPr>
          <p:cNvPr id="12" name="Text 10"/>
          <p:cNvSpPr/>
          <p:nvPr/>
        </p:nvSpPr>
        <p:spPr>
          <a:xfrm>
            <a:off x="914400" y="2816352"/>
            <a:ext cx="4800600" cy="254203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“I have to disclose everything right now, even though I do not feel safe or have a choice.”</a:t>
            </a:r>
            <a:endParaRPr lang="en-US" sz="1530" dirty="0"/>
          </a:p>
        </p:txBody>
      </p:sp>
      <p:sp>
        <p:nvSpPr>
          <p:cNvPr id="13" name="Shape 11"/>
          <p:cNvSpPr/>
          <p:nvPr/>
        </p:nvSpPr>
        <p:spPr>
          <a:xfrm>
            <a:off x="6099048" y="2139696"/>
            <a:ext cx="5358384" cy="3337560"/>
          </a:xfrm>
          <a:prstGeom prst="roundRect">
            <a:avLst/>
          </a:prstGeom>
          <a:solidFill>
            <a:srgbClr val="FFFFFF"/>
          </a:solidFill>
          <a:ln w="12700">
            <a:solidFill>
              <a:srgbClr val="DCE5E2"/>
            </a:solidFill>
            <a:prstDash val="solid"/>
          </a:ln>
        </p:spPr>
      </p:sp>
      <p:sp>
        <p:nvSpPr>
          <p:cNvPr id="14" name="Shape 12"/>
          <p:cNvSpPr/>
          <p:nvPr/>
        </p:nvSpPr>
        <p:spPr>
          <a:xfrm>
            <a:off x="6099048" y="2139696"/>
            <a:ext cx="59436" cy="3337560"/>
          </a:xfrm>
          <a:prstGeom prst="rect">
            <a:avLst/>
          </a:prstGeom>
          <a:solidFill>
            <a:srgbClr val="267E88"/>
          </a:solidFill>
          <a:ln w="12700">
            <a:solidFill>
              <a:srgbClr val="267E88">
                <a:alpha val="0"/>
              </a:srgbClr>
            </a:solidFill>
            <a:prstDash val="solid"/>
          </a:ln>
        </p:spPr>
      </p:sp>
      <p:sp>
        <p:nvSpPr>
          <p:cNvPr id="15" name="Text 13"/>
          <p:cNvSpPr/>
          <p:nvPr/>
        </p:nvSpPr>
        <p:spPr>
          <a:xfrm>
            <a:off x="6300216" y="2304288"/>
            <a:ext cx="4946904"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Empowered vulnerability</a:t>
            </a:r>
            <a:endParaRPr lang="en-US" sz="1750" dirty="0"/>
          </a:p>
        </p:txBody>
      </p:sp>
      <p:sp>
        <p:nvSpPr>
          <p:cNvPr id="16" name="Text 14"/>
          <p:cNvSpPr/>
          <p:nvPr/>
        </p:nvSpPr>
        <p:spPr>
          <a:xfrm>
            <a:off x="6300216" y="2816352"/>
            <a:ext cx="4946904" cy="254203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“I can share something real while using my voice, discerning the setting, and retaining the right to pause.”</a:t>
            </a:r>
            <a:endParaRPr lang="en-US" sz="1530" dirty="0"/>
          </a:p>
        </p:txBody>
      </p:sp>
      <p:sp>
        <p:nvSpPr>
          <p:cNvPr id="17" name="Shape 15"/>
          <p:cNvSpPr/>
          <p:nvPr/>
        </p:nvSpPr>
        <p:spPr>
          <a:xfrm>
            <a:off x="713232" y="5614416"/>
            <a:ext cx="10771632" cy="502920"/>
          </a:xfrm>
          <a:prstGeom prst="roundRect">
            <a:avLst/>
          </a:prstGeom>
          <a:solidFill>
            <a:srgbClr val="E7F1EF"/>
          </a:solidFill>
          <a:ln w="12700">
            <a:solidFill>
              <a:srgbClr val="E7F1EF"/>
            </a:solidFill>
            <a:prstDash val="solid"/>
          </a:ln>
        </p:spPr>
      </p:sp>
      <p:sp>
        <p:nvSpPr>
          <p:cNvPr id="18" name="Text 16"/>
          <p:cNvSpPr/>
          <p:nvPr/>
        </p:nvSpPr>
        <p:spPr>
          <a:xfrm>
            <a:off x="941832" y="5687568"/>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Healthy vulnerability includes agency. It should never be used to bypass consent or boundaries.</a:t>
            </a:r>
            <a:endParaRPr lang="en-US" sz="154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04 / HUMAN NEEDS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To belong—and to remain yourself</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Connection without self-abandonment is part of relational health.</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46</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Michelle Mays · handwritten notes p. 18</a:t>
            </a:r>
            <a:endParaRPr lang="en-US" sz="850" dirty="0"/>
          </a:p>
        </p:txBody>
      </p:sp>
      <p:sp>
        <p:nvSpPr>
          <p:cNvPr id="10" name="Shape 8"/>
          <p:cNvSpPr/>
          <p:nvPr/>
        </p:nvSpPr>
        <p:spPr>
          <a:xfrm>
            <a:off x="713232" y="2212848"/>
            <a:ext cx="3465576" cy="3246120"/>
          </a:xfrm>
          <a:prstGeom prst="roundRect">
            <a:avLst/>
          </a:prstGeom>
          <a:solidFill>
            <a:srgbClr val="FFFFFF"/>
          </a:solidFill>
          <a:ln w="12700">
            <a:solidFill>
              <a:srgbClr val="DCE5E2"/>
            </a:solidFill>
            <a:prstDash val="solid"/>
          </a:ln>
        </p:spPr>
      </p:sp>
      <p:sp>
        <p:nvSpPr>
          <p:cNvPr id="11" name="Shape 9"/>
          <p:cNvSpPr/>
          <p:nvPr/>
        </p:nvSpPr>
        <p:spPr>
          <a:xfrm>
            <a:off x="713232" y="2212848"/>
            <a:ext cx="59436" cy="3246120"/>
          </a:xfrm>
          <a:prstGeom prst="rect">
            <a:avLst/>
          </a:prstGeom>
          <a:solidFill>
            <a:srgbClr val="267E88"/>
          </a:solidFill>
          <a:ln w="12700">
            <a:solidFill>
              <a:srgbClr val="267E88">
                <a:alpha val="0"/>
              </a:srgbClr>
            </a:solidFill>
            <a:prstDash val="solid"/>
          </a:ln>
        </p:spPr>
      </p:sp>
      <p:sp>
        <p:nvSpPr>
          <p:cNvPr id="12" name="Text 10"/>
          <p:cNvSpPr/>
          <p:nvPr/>
        </p:nvSpPr>
        <p:spPr>
          <a:xfrm>
            <a:off x="914400"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CONNECTION</a:t>
            </a:r>
            <a:endParaRPr lang="en-US" sz="1750" dirty="0"/>
          </a:p>
        </p:txBody>
      </p:sp>
      <p:sp>
        <p:nvSpPr>
          <p:cNvPr id="13" name="Text 11"/>
          <p:cNvSpPr/>
          <p:nvPr/>
        </p:nvSpPr>
        <p:spPr>
          <a:xfrm>
            <a:off x="914400"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“Can I be in relationship with another person who knows something real about me?”</a:t>
            </a:r>
            <a:endParaRPr lang="en-US" sz="1530" dirty="0"/>
          </a:p>
        </p:txBody>
      </p:sp>
      <p:sp>
        <p:nvSpPr>
          <p:cNvPr id="14" name="Shape 12"/>
          <p:cNvSpPr/>
          <p:nvPr/>
        </p:nvSpPr>
        <p:spPr>
          <a:xfrm>
            <a:off x="4352544" y="2212848"/>
            <a:ext cx="3465576" cy="3246120"/>
          </a:xfrm>
          <a:prstGeom prst="roundRect">
            <a:avLst/>
          </a:prstGeom>
          <a:solidFill>
            <a:srgbClr val="FFFFFF"/>
          </a:solidFill>
          <a:ln w="12700">
            <a:solidFill>
              <a:srgbClr val="DCE5E2"/>
            </a:solidFill>
            <a:prstDash val="solid"/>
          </a:ln>
        </p:spPr>
      </p:sp>
      <p:sp>
        <p:nvSpPr>
          <p:cNvPr id="15" name="Shape 13"/>
          <p:cNvSpPr/>
          <p:nvPr/>
        </p:nvSpPr>
        <p:spPr>
          <a:xfrm>
            <a:off x="4352544" y="2212848"/>
            <a:ext cx="59436" cy="3246120"/>
          </a:xfrm>
          <a:prstGeom prst="rect">
            <a:avLst/>
          </a:prstGeom>
          <a:solidFill>
            <a:srgbClr val="E6AF45"/>
          </a:solidFill>
          <a:ln w="12700">
            <a:solidFill>
              <a:srgbClr val="E6AF45">
                <a:alpha val="0"/>
              </a:srgbClr>
            </a:solidFill>
            <a:prstDash val="solid"/>
          </a:ln>
        </p:spPr>
      </p:sp>
      <p:sp>
        <p:nvSpPr>
          <p:cNvPr id="16" name="Text 14"/>
          <p:cNvSpPr/>
          <p:nvPr/>
        </p:nvSpPr>
        <p:spPr>
          <a:xfrm>
            <a:off x="4553712"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SENSE OF SELF</a:t>
            </a:r>
            <a:endParaRPr lang="en-US" sz="1750" dirty="0"/>
          </a:p>
        </p:txBody>
      </p:sp>
      <p:sp>
        <p:nvSpPr>
          <p:cNvPr id="17" name="Text 15"/>
          <p:cNvSpPr/>
          <p:nvPr/>
        </p:nvSpPr>
        <p:spPr>
          <a:xfrm>
            <a:off x="4553712"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“Can I retain my identity, values, voice and ability to say no?”</a:t>
            </a:r>
            <a:endParaRPr lang="en-US" sz="1530" dirty="0"/>
          </a:p>
        </p:txBody>
      </p:sp>
      <p:sp>
        <p:nvSpPr>
          <p:cNvPr id="18" name="Shape 16"/>
          <p:cNvSpPr/>
          <p:nvPr/>
        </p:nvSpPr>
        <p:spPr>
          <a:xfrm>
            <a:off x="7991856" y="2212848"/>
            <a:ext cx="3465576" cy="3246120"/>
          </a:xfrm>
          <a:prstGeom prst="roundRect">
            <a:avLst/>
          </a:prstGeom>
          <a:solidFill>
            <a:srgbClr val="FFFFFF"/>
          </a:solidFill>
          <a:ln w="12700">
            <a:solidFill>
              <a:srgbClr val="DCE5E2"/>
            </a:solidFill>
            <a:prstDash val="solid"/>
          </a:ln>
        </p:spPr>
      </p:sp>
      <p:sp>
        <p:nvSpPr>
          <p:cNvPr id="19" name="Shape 17"/>
          <p:cNvSpPr/>
          <p:nvPr/>
        </p:nvSpPr>
        <p:spPr>
          <a:xfrm>
            <a:off x="7991856" y="2212848"/>
            <a:ext cx="59436" cy="3246120"/>
          </a:xfrm>
          <a:prstGeom prst="rect">
            <a:avLst/>
          </a:prstGeom>
          <a:solidFill>
            <a:srgbClr val="CC715B"/>
          </a:solidFill>
          <a:ln w="12700">
            <a:solidFill>
              <a:srgbClr val="CC715B">
                <a:alpha val="0"/>
              </a:srgbClr>
            </a:solidFill>
            <a:prstDash val="solid"/>
          </a:ln>
        </p:spPr>
      </p:sp>
      <p:sp>
        <p:nvSpPr>
          <p:cNvPr id="20" name="Text 18"/>
          <p:cNvSpPr/>
          <p:nvPr/>
        </p:nvSpPr>
        <p:spPr>
          <a:xfrm>
            <a:off x="8193024"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BELONGING</a:t>
            </a:r>
            <a:endParaRPr lang="en-US" sz="1750" dirty="0"/>
          </a:p>
        </p:txBody>
      </p:sp>
      <p:sp>
        <p:nvSpPr>
          <p:cNvPr id="21" name="Text 19"/>
          <p:cNvSpPr/>
          <p:nvPr/>
        </p:nvSpPr>
        <p:spPr>
          <a:xfrm>
            <a:off x="8193024"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“Can I be accepted without buying belonging through silence or compliance?”</a:t>
            </a:r>
            <a:endParaRPr lang="en-US" sz="1530" dirty="0"/>
          </a:p>
        </p:txBody>
      </p:sp>
      <p:sp>
        <p:nvSpPr>
          <p:cNvPr id="22" name="Shape 20"/>
          <p:cNvSpPr/>
          <p:nvPr/>
        </p:nvSpPr>
        <p:spPr>
          <a:xfrm>
            <a:off x="713232" y="5614416"/>
            <a:ext cx="10771632" cy="502920"/>
          </a:xfrm>
          <a:prstGeom prst="roundRect">
            <a:avLst/>
          </a:prstGeom>
          <a:solidFill>
            <a:srgbClr val="E7F1EF"/>
          </a:solidFill>
          <a:ln w="12700">
            <a:solidFill>
              <a:srgbClr val="E7F1EF"/>
            </a:solidFill>
            <a:prstDash val="solid"/>
          </a:ln>
        </p:spPr>
      </p:sp>
      <p:sp>
        <p:nvSpPr>
          <p:cNvPr id="23" name="Text 21"/>
          <p:cNvSpPr/>
          <p:nvPr/>
        </p:nvSpPr>
        <p:spPr>
          <a:xfrm>
            <a:off x="941832" y="5687568"/>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A relationship cannot become safer by requiring either person to disappear.</a:t>
            </a:r>
            <a:endParaRPr lang="en-US" sz="154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04 / BETRAYAL RECOVERY</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Betrayal complicates the decision to trust</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The roles and responsibilities in repair are not interchangeable.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47</a:t>
            </a:r>
            <a:endParaRPr lang="en-US" sz="1000" dirty="0"/>
          </a:p>
        </p:txBody>
      </p:sp>
      <p:sp>
        <p:nvSpPr>
          <p:cNvPr id="9" name="Shape 7"/>
          <p:cNvSpPr/>
          <p:nvPr/>
        </p:nvSpPr>
        <p:spPr>
          <a:xfrm>
            <a:off x="731520" y="2185416"/>
            <a:ext cx="3410712" cy="3145536"/>
          </a:xfrm>
          <a:prstGeom prst="roundRect">
            <a:avLst/>
          </a:prstGeom>
          <a:solidFill>
            <a:srgbClr val="E7F1EF"/>
          </a:solidFill>
          <a:ln w="12700">
            <a:solidFill>
              <a:srgbClr val="DCE5E2"/>
            </a:solidFill>
            <a:prstDash val="solid"/>
          </a:ln>
        </p:spPr>
      </p:sp>
      <p:sp>
        <p:nvSpPr>
          <p:cNvPr id="10" name="Text 8"/>
          <p:cNvSpPr/>
          <p:nvPr/>
        </p:nvSpPr>
        <p:spPr>
          <a:xfrm>
            <a:off x="950976" y="2441448"/>
            <a:ext cx="2980944" cy="493776"/>
          </a:xfrm>
          <a:prstGeom prst="rect">
            <a:avLst/>
          </a:prstGeom>
          <a:noFill/>
          <a:ln/>
        </p:spPr>
        <p:txBody>
          <a:bodyPr wrap="square" lIns="0" tIns="0" rIns="0" bIns="0" rtlCol="0" anchor="ctr">
            <a:normAutofit/>
          </a:bodyPr>
          <a:lstStyle/>
          <a:p>
            <a:pPr indent="0" marL="0">
              <a:buNone/>
            </a:pPr>
            <a:r>
              <a:rPr lang="en-US" sz="1740" b="1" dirty="0">
                <a:solidFill>
                  <a:srgbClr val="267E88"/>
                </a:solidFill>
                <a:latin typeface="Inter Display" pitchFamily="34" charset="0"/>
                <a:ea typeface="Inter Display" pitchFamily="34" charset="-122"/>
                <a:cs typeface="Inter Display" pitchFamily="34" charset="-120"/>
              </a:rPr>
              <a:t>THE PERSON HARMED</a:t>
            </a:r>
            <a:endParaRPr lang="en-US" sz="1740" dirty="0"/>
          </a:p>
        </p:txBody>
      </p:sp>
      <p:sp>
        <p:nvSpPr>
          <p:cNvPr id="11" name="Text 9"/>
          <p:cNvSpPr/>
          <p:nvPr/>
        </p:nvSpPr>
        <p:spPr>
          <a:xfrm>
            <a:off x="950976" y="3182112"/>
            <a:ext cx="2962656" cy="1737360"/>
          </a:xfrm>
          <a:prstGeom prst="rect">
            <a:avLst/>
          </a:prstGeom>
          <a:noFill/>
          <a:ln/>
        </p:spPr>
        <p:txBody>
          <a:bodyPr wrap="square" lIns="0" tIns="0" rIns="0" bIns="0" rtlCol="0" anchor="t">
            <a:normAutofit/>
          </a:bodyPr>
          <a:lstStyle/>
          <a:p>
            <a:pPr indent="0" marL="0">
              <a:buNone/>
            </a:pPr>
            <a:r>
              <a:rPr lang="en-US" sz="1610" dirty="0">
                <a:solidFill>
                  <a:srgbClr val="263E49"/>
                </a:solidFill>
                <a:latin typeface="Inter" pitchFamily="34" charset="0"/>
                <a:ea typeface="Inter" pitchFamily="34" charset="-122"/>
                <a:cs typeface="Inter" pitchFamily="34" charset="-120"/>
              </a:rPr>
              <a:t>May need distance, verification, grief, independent support, and freedom to decide whether to continue.</a:t>
            </a:r>
            <a:endParaRPr lang="en-US" sz="1610" dirty="0"/>
          </a:p>
        </p:txBody>
      </p:sp>
      <p:sp>
        <p:nvSpPr>
          <p:cNvPr id="12" name="Shape 10"/>
          <p:cNvSpPr/>
          <p:nvPr/>
        </p:nvSpPr>
        <p:spPr>
          <a:xfrm>
            <a:off x="4343400" y="2185416"/>
            <a:ext cx="3410712" cy="3145536"/>
          </a:xfrm>
          <a:prstGeom prst="roundRect">
            <a:avLst/>
          </a:prstGeom>
          <a:solidFill>
            <a:srgbClr val="FFFFFF"/>
          </a:solidFill>
          <a:ln w="12700">
            <a:solidFill>
              <a:srgbClr val="DCE5E2"/>
            </a:solidFill>
            <a:prstDash val="solid"/>
          </a:ln>
        </p:spPr>
      </p:sp>
      <p:sp>
        <p:nvSpPr>
          <p:cNvPr id="13" name="Text 11"/>
          <p:cNvSpPr/>
          <p:nvPr/>
        </p:nvSpPr>
        <p:spPr>
          <a:xfrm>
            <a:off x="4562856" y="2441448"/>
            <a:ext cx="2980944" cy="493776"/>
          </a:xfrm>
          <a:prstGeom prst="rect">
            <a:avLst/>
          </a:prstGeom>
          <a:noFill/>
          <a:ln/>
        </p:spPr>
        <p:txBody>
          <a:bodyPr wrap="square" lIns="0" tIns="0" rIns="0" bIns="0" rtlCol="0" anchor="ctr">
            <a:normAutofit/>
          </a:bodyPr>
          <a:lstStyle/>
          <a:p>
            <a:pPr indent="0" marL="0">
              <a:buNone/>
            </a:pPr>
            <a:r>
              <a:rPr lang="en-US" sz="1740" b="1" dirty="0">
                <a:solidFill>
                  <a:srgbClr val="267E88"/>
                </a:solidFill>
                <a:latin typeface="Inter Display" pitchFamily="34" charset="0"/>
                <a:ea typeface="Inter Display" pitchFamily="34" charset="-122"/>
                <a:cs typeface="Inter Display" pitchFamily="34" charset="-120"/>
              </a:rPr>
              <a:t>THE PERSON RESPONSIBLE</a:t>
            </a:r>
            <a:endParaRPr lang="en-US" sz="1740" dirty="0"/>
          </a:p>
        </p:txBody>
      </p:sp>
      <p:sp>
        <p:nvSpPr>
          <p:cNvPr id="14" name="Text 12"/>
          <p:cNvSpPr/>
          <p:nvPr/>
        </p:nvSpPr>
        <p:spPr>
          <a:xfrm>
            <a:off x="4562856" y="3182112"/>
            <a:ext cx="2962656" cy="1737360"/>
          </a:xfrm>
          <a:prstGeom prst="rect">
            <a:avLst/>
          </a:prstGeom>
          <a:noFill/>
          <a:ln/>
        </p:spPr>
        <p:txBody>
          <a:bodyPr wrap="square" lIns="0" tIns="0" rIns="0" bIns="0" rtlCol="0" anchor="t">
            <a:normAutofit/>
          </a:bodyPr>
          <a:lstStyle/>
          <a:p>
            <a:pPr indent="0" marL="0">
              <a:buNone/>
            </a:pPr>
            <a:r>
              <a:rPr lang="en-US" sz="1610" dirty="0">
                <a:solidFill>
                  <a:srgbClr val="263E49"/>
                </a:solidFill>
                <a:latin typeface="Inter" pitchFamily="34" charset="0"/>
                <a:ea typeface="Inter" pitchFamily="34" charset="-122"/>
                <a:cs typeface="Inter" pitchFamily="34" charset="-120"/>
              </a:rPr>
              <a:t>Needs honest acknowledgment, changed behavior, proportionate transparency, and respect for consequences.</a:t>
            </a:r>
            <a:endParaRPr lang="en-US" sz="1610" dirty="0"/>
          </a:p>
        </p:txBody>
      </p:sp>
      <p:sp>
        <p:nvSpPr>
          <p:cNvPr id="15" name="Shape 13"/>
          <p:cNvSpPr/>
          <p:nvPr/>
        </p:nvSpPr>
        <p:spPr>
          <a:xfrm>
            <a:off x="7955280" y="2185416"/>
            <a:ext cx="3410712" cy="3145536"/>
          </a:xfrm>
          <a:prstGeom prst="roundRect">
            <a:avLst/>
          </a:prstGeom>
          <a:solidFill>
            <a:srgbClr val="E7F1EF"/>
          </a:solidFill>
          <a:ln w="12700">
            <a:solidFill>
              <a:srgbClr val="DCE5E2"/>
            </a:solidFill>
            <a:prstDash val="solid"/>
          </a:ln>
        </p:spPr>
      </p:sp>
      <p:sp>
        <p:nvSpPr>
          <p:cNvPr id="16" name="Text 14"/>
          <p:cNvSpPr/>
          <p:nvPr/>
        </p:nvSpPr>
        <p:spPr>
          <a:xfrm>
            <a:off x="8174736" y="2441448"/>
            <a:ext cx="2980944" cy="493776"/>
          </a:xfrm>
          <a:prstGeom prst="rect">
            <a:avLst/>
          </a:prstGeom>
          <a:noFill/>
          <a:ln/>
        </p:spPr>
        <p:txBody>
          <a:bodyPr wrap="square" lIns="0" tIns="0" rIns="0" bIns="0" rtlCol="0" anchor="ctr">
            <a:normAutofit/>
          </a:bodyPr>
          <a:lstStyle/>
          <a:p>
            <a:pPr indent="0" marL="0">
              <a:buNone/>
            </a:pPr>
            <a:r>
              <a:rPr lang="en-US" sz="1740" b="1" dirty="0">
                <a:solidFill>
                  <a:srgbClr val="267E88"/>
                </a:solidFill>
                <a:latin typeface="Inter Display" pitchFamily="34" charset="0"/>
                <a:ea typeface="Inter Display" pitchFamily="34" charset="-122"/>
                <a:cs typeface="Inter Display" pitchFamily="34" charset="-120"/>
              </a:rPr>
              <a:t>BOTH PEOPLE</a:t>
            </a:r>
            <a:endParaRPr lang="en-US" sz="1740" dirty="0"/>
          </a:p>
        </p:txBody>
      </p:sp>
      <p:sp>
        <p:nvSpPr>
          <p:cNvPr id="17" name="Text 15"/>
          <p:cNvSpPr/>
          <p:nvPr/>
        </p:nvSpPr>
        <p:spPr>
          <a:xfrm>
            <a:off x="8174736" y="3182112"/>
            <a:ext cx="2962656" cy="1737360"/>
          </a:xfrm>
          <a:prstGeom prst="rect">
            <a:avLst/>
          </a:prstGeom>
          <a:noFill/>
          <a:ln/>
        </p:spPr>
        <p:txBody>
          <a:bodyPr wrap="square" lIns="0" tIns="0" rIns="0" bIns="0" rtlCol="0" anchor="t">
            <a:normAutofit/>
          </a:bodyPr>
          <a:lstStyle/>
          <a:p>
            <a:pPr indent="0" marL="0">
              <a:buNone/>
            </a:pPr>
            <a:r>
              <a:rPr lang="en-US" sz="1610" dirty="0">
                <a:solidFill>
                  <a:srgbClr val="263E49"/>
                </a:solidFill>
                <a:latin typeface="Inter" pitchFamily="34" charset="0"/>
                <a:ea typeface="Inter" pitchFamily="34" charset="-122"/>
                <a:cs typeface="Inter" pitchFamily="34" charset="-120"/>
              </a:rPr>
              <a:t>Can benefit from regulation, meaningful boundaries, professional support, and language for present needs.</a:t>
            </a:r>
            <a:endParaRPr lang="en-US" sz="1610" dirty="0"/>
          </a:p>
        </p:txBody>
      </p:sp>
      <p:sp>
        <p:nvSpPr>
          <p:cNvPr id="18" name="Shape 16"/>
          <p:cNvSpPr/>
          <p:nvPr/>
        </p:nvSpPr>
        <p:spPr>
          <a:xfrm>
            <a:off x="713232" y="5641848"/>
            <a:ext cx="10771632" cy="502920"/>
          </a:xfrm>
          <a:prstGeom prst="roundRect">
            <a:avLst/>
          </a:prstGeom>
          <a:solidFill>
            <a:srgbClr val="E7F1EF"/>
          </a:solidFill>
          <a:ln w="12700">
            <a:solidFill>
              <a:srgbClr val="E7F1EF"/>
            </a:solidFill>
            <a:prstDash val="solid"/>
          </a:ln>
        </p:spPr>
      </p:sp>
      <p:sp>
        <p:nvSpPr>
          <p:cNvPr id="19" name="Text 17"/>
          <p:cNvSpPr/>
          <p:nvPr/>
        </p:nvSpPr>
        <p:spPr>
          <a:xfrm>
            <a:off x="941832" y="5715000"/>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Mutual respect does not mean equal responsibility for a betrayal.</a:t>
            </a:r>
            <a:endParaRPr lang="en-US" sz="154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04 / CORE SKILL</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Three supports for empowered vulnerability</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An interpretation of the handwritten framework.</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48</a:t>
            </a:r>
            <a:endParaRPr lang="en-US" sz="1000" dirty="0"/>
          </a:p>
        </p:txBody>
      </p:sp>
      <p:sp>
        <p:nvSpPr>
          <p:cNvPr id="9" name="Shape 7"/>
          <p:cNvSpPr/>
          <p:nvPr/>
        </p:nvSpPr>
        <p:spPr>
          <a:xfrm>
            <a:off x="713232" y="2212848"/>
            <a:ext cx="3465576" cy="3246120"/>
          </a:xfrm>
          <a:prstGeom prst="roundRect">
            <a:avLst/>
          </a:prstGeom>
          <a:solidFill>
            <a:srgbClr val="FFFFFF"/>
          </a:solidFill>
          <a:ln w="12700">
            <a:solidFill>
              <a:srgbClr val="DCE5E2"/>
            </a:solidFill>
            <a:prstDash val="solid"/>
          </a:ln>
        </p:spPr>
      </p:sp>
      <p:sp>
        <p:nvSpPr>
          <p:cNvPr id="10" name="Shape 8"/>
          <p:cNvSpPr/>
          <p:nvPr/>
        </p:nvSpPr>
        <p:spPr>
          <a:xfrm>
            <a:off x="713232" y="2212848"/>
            <a:ext cx="59436" cy="3246120"/>
          </a:xfrm>
          <a:prstGeom prst="rect">
            <a:avLst/>
          </a:prstGeom>
          <a:solidFill>
            <a:srgbClr val="267E88"/>
          </a:solidFill>
          <a:ln w="12700">
            <a:solidFill>
              <a:srgbClr val="267E88">
                <a:alpha val="0"/>
              </a:srgbClr>
            </a:solidFill>
            <a:prstDash val="solid"/>
          </a:ln>
        </p:spPr>
      </p:sp>
      <p:sp>
        <p:nvSpPr>
          <p:cNvPr id="11" name="Text 9"/>
          <p:cNvSpPr/>
          <p:nvPr/>
        </p:nvSpPr>
        <p:spPr>
          <a:xfrm>
            <a:off x="914400"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VOICE</a:t>
            </a:r>
            <a:endParaRPr lang="en-US" sz="1750" dirty="0"/>
          </a:p>
        </p:txBody>
      </p:sp>
      <p:sp>
        <p:nvSpPr>
          <p:cNvPr id="12" name="Text 10"/>
          <p:cNvSpPr/>
          <p:nvPr/>
        </p:nvSpPr>
        <p:spPr>
          <a:xfrm>
            <a:off x="914400"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Say what is true for you, including your emotions, desires, questions and limits.</a:t>
            </a:r>
            <a:endParaRPr lang="en-US" sz="1530" dirty="0"/>
          </a:p>
        </p:txBody>
      </p:sp>
      <p:sp>
        <p:nvSpPr>
          <p:cNvPr id="13" name="Shape 11"/>
          <p:cNvSpPr/>
          <p:nvPr/>
        </p:nvSpPr>
        <p:spPr>
          <a:xfrm>
            <a:off x="4352544" y="2212848"/>
            <a:ext cx="3465576" cy="3246120"/>
          </a:xfrm>
          <a:prstGeom prst="roundRect">
            <a:avLst/>
          </a:prstGeom>
          <a:solidFill>
            <a:srgbClr val="FFFFFF"/>
          </a:solidFill>
          <a:ln w="12700">
            <a:solidFill>
              <a:srgbClr val="DCE5E2"/>
            </a:solidFill>
            <a:prstDash val="solid"/>
          </a:ln>
        </p:spPr>
      </p:sp>
      <p:sp>
        <p:nvSpPr>
          <p:cNvPr id="14" name="Shape 12"/>
          <p:cNvSpPr/>
          <p:nvPr/>
        </p:nvSpPr>
        <p:spPr>
          <a:xfrm>
            <a:off x="4352544" y="2212848"/>
            <a:ext cx="59436" cy="3246120"/>
          </a:xfrm>
          <a:prstGeom prst="rect">
            <a:avLst/>
          </a:prstGeom>
          <a:solidFill>
            <a:srgbClr val="E6AF45"/>
          </a:solidFill>
          <a:ln w="12700">
            <a:solidFill>
              <a:srgbClr val="E6AF45">
                <a:alpha val="0"/>
              </a:srgbClr>
            </a:solidFill>
            <a:prstDash val="solid"/>
          </a:ln>
        </p:spPr>
      </p:sp>
      <p:sp>
        <p:nvSpPr>
          <p:cNvPr id="15" name="Text 13"/>
          <p:cNvSpPr/>
          <p:nvPr/>
        </p:nvSpPr>
        <p:spPr>
          <a:xfrm>
            <a:off x="4553712"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PROTECTION</a:t>
            </a:r>
            <a:endParaRPr lang="en-US" sz="1750" dirty="0"/>
          </a:p>
        </p:txBody>
      </p:sp>
      <p:sp>
        <p:nvSpPr>
          <p:cNvPr id="16" name="Text 14"/>
          <p:cNvSpPr/>
          <p:nvPr/>
        </p:nvSpPr>
        <p:spPr>
          <a:xfrm>
            <a:off x="4553712"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Keep boundaries that reduce risk, preserve dignity and make continued participation voluntary.</a:t>
            </a:r>
            <a:endParaRPr lang="en-US" sz="1530" dirty="0"/>
          </a:p>
        </p:txBody>
      </p:sp>
      <p:sp>
        <p:nvSpPr>
          <p:cNvPr id="17" name="Shape 15"/>
          <p:cNvSpPr/>
          <p:nvPr/>
        </p:nvSpPr>
        <p:spPr>
          <a:xfrm>
            <a:off x="7991856" y="2212848"/>
            <a:ext cx="3465576" cy="3246120"/>
          </a:xfrm>
          <a:prstGeom prst="roundRect">
            <a:avLst/>
          </a:prstGeom>
          <a:solidFill>
            <a:srgbClr val="FFFFFF"/>
          </a:solidFill>
          <a:ln w="12700">
            <a:solidFill>
              <a:srgbClr val="DCE5E2"/>
            </a:solidFill>
            <a:prstDash val="solid"/>
          </a:ln>
        </p:spPr>
      </p:sp>
      <p:sp>
        <p:nvSpPr>
          <p:cNvPr id="18" name="Shape 16"/>
          <p:cNvSpPr/>
          <p:nvPr/>
        </p:nvSpPr>
        <p:spPr>
          <a:xfrm>
            <a:off x="7991856" y="2212848"/>
            <a:ext cx="59436" cy="3246120"/>
          </a:xfrm>
          <a:prstGeom prst="rect">
            <a:avLst/>
          </a:prstGeom>
          <a:solidFill>
            <a:srgbClr val="CC715B"/>
          </a:solidFill>
          <a:ln w="12700">
            <a:solidFill>
              <a:srgbClr val="CC715B">
                <a:alpha val="0"/>
              </a:srgbClr>
            </a:solidFill>
            <a:prstDash val="solid"/>
          </a:ln>
        </p:spPr>
      </p:sp>
      <p:sp>
        <p:nvSpPr>
          <p:cNvPr id="19" name="Text 17"/>
          <p:cNvSpPr/>
          <p:nvPr/>
        </p:nvSpPr>
        <p:spPr>
          <a:xfrm>
            <a:off x="8193024" y="2377440"/>
            <a:ext cx="3054096"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DISCERNMENT</a:t>
            </a:r>
            <a:endParaRPr lang="en-US" sz="1750" dirty="0"/>
          </a:p>
        </p:txBody>
      </p:sp>
      <p:sp>
        <p:nvSpPr>
          <p:cNvPr id="20" name="Text 18"/>
          <p:cNvSpPr/>
          <p:nvPr/>
        </p:nvSpPr>
        <p:spPr>
          <a:xfrm>
            <a:off x="8193024" y="2889504"/>
            <a:ext cx="3054096" cy="245059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Assess how safe, timely and appropriate it is to share—and with whom.</a:t>
            </a:r>
            <a:endParaRPr lang="en-US" sz="1530" dirty="0"/>
          </a:p>
        </p:txBody>
      </p:sp>
      <p:sp>
        <p:nvSpPr>
          <p:cNvPr id="21" name="Shape 19"/>
          <p:cNvSpPr/>
          <p:nvPr/>
        </p:nvSpPr>
        <p:spPr>
          <a:xfrm>
            <a:off x="713232" y="5605272"/>
            <a:ext cx="10771632" cy="502920"/>
          </a:xfrm>
          <a:prstGeom prst="roundRect">
            <a:avLst/>
          </a:prstGeom>
          <a:solidFill>
            <a:srgbClr val="E7F1EF"/>
          </a:solidFill>
          <a:ln w="12700">
            <a:solidFill>
              <a:srgbClr val="E7F1EF"/>
            </a:solidFill>
            <a:prstDash val="solid"/>
          </a:ln>
        </p:spPr>
      </p:sp>
      <p:sp>
        <p:nvSpPr>
          <p:cNvPr id="22" name="Text 20"/>
          <p:cNvSpPr/>
          <p:nvPr/>
        </p:nvSpPr>
        <p:spPr>
          <a:xfrm>
            <a:off x="941832" y="5678424"/>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Vulnerability is not only “say more.” Sometimes it is “say no,” “not yet,” or “I need help.”</a:t>
            </a:r>
            <a:endParaRPr lang="en-US" sz="154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04 / READINESS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Assess safety in three places</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Ask about yourself, the relationship, and the moment before taking a relational risk.</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49</a:t>
            </a:r>
            <a:endParaRPr lang="en-US" sz="1000" dirty="0"/>
          </a:p>
        </p:txBody>
      </p:sp>
      <p:sp>
        <p:nvSpPr>
          <p:cNvPr id="9" name="Text 7"/>
          <p:cNvSpPr/>
          <p:nvPr/>
        </p:nvSpPr>
        <p:spPr>
          <a:xfrm>
            <a:off x="731520" y="6190488"/>
            <a:ext cx="10607040" cy="155448"/>
          </a:xfrm>
          <a:prstGeom prst="rect">
            <a:avLst/>
          </a:prstGeom>
          <a:noFill/>
          <a:ln/>
        </p:spPr>
        <p:txBody>
          <a:bodyPr wrap="square" lIns="0" tIns="0" rIns="0" bIns="0" rtlCol="0" anchor="ctr">
            <a:normAutofit/>
          </a:bodyPr>
          <a:lstStyle/>
          <a:p>
            <a:pPr indent="0" marL="0">
              <a:buNone/>
            </a:pPr>
            <a:r>
              <a:rPr lang="en-US" sz="850" dirty="0">
                <a:solidFill>
                  <a:srgbClr val="637680"/>
                </a:solidFill>
                <a:latin typeface="Inter" pitchFamily="34" charset="0"/>
                <a:ea typeface="Inter" pitchFamily="34" charset="-122"/>
                <a:cs typeface="Inter" pitchFamily="34" charset="-120"/>
              </a:rPr>
              <a:t>Michelle Mays · handwritten notes p. 19</a:t>
            </a:r>
            <a:endParaRPr lang="en-US" sz="850" dirty="0"/>
          </a:p>
        </p:txBody>
      </p:sp>
      <p:sp>
        <p:nvSpPr>
          <p:cNvPr id="10" name="Shape 8"/>
          <p:cNvSpPr/>
          <p:nvPr/>
        </p:nvSpPr>
        <p:spPr>
          <a:xfrm>
            <a:off x="722376" y="2231136"/>
            <a:ext cx="3419856" cy="3054096"/>
          </a:xfrm>
          <a:prstGeom prst="roundRect">
            <a:avLst/>
          </a:prstGeom>
          <a:solidFill>
            <a:srgbClr val="E7F1EF"/>
          </a:solidFill>
          <a:ln w="12700">
            <a:solidFill>
              <a:srgbClr val="DCE5E2"/>
            </a:solidFill>
            <a:prstDash val="solid"/>
          </a:ln>
        </p:spPr>
      </p:sp>
      <p:sp>
        <p:nvSpPr>
          <p:cNvPr id="11" name="Text 9"/>
          <p:cNvSpPr/>
          <p:nvPr/>
        </p:nvSpPr>
        <p:spPr>
          <a:xfrm>
            <a:off x="969264" y="2487168"/>
            <a:ext cx="2907792" cy="429768"/>
          </a:xfrm>
          <a:prstGeom prst="rect">
            <a:avLst/>
          </a:prstGeom>
          <a:noFill/>
          <a:ln/>
        </p:spPr>
        <p:txBody>
          <a:bodyPr wrap="square" lIns="0" tIns="0" rIns="0" bIns="0" rtlCol="0" anchor="ctr">
            <a:normAutofit/>
          </a:bodyPr>
          <a:lstStyle/>
          <a:p>
            <a:pPr indent="0" marL="0">
              <a:buNone/>
            </a:pPr>
            <a:r>
              <a:rPr lang="en-US" sz="2100" b="1" dirty="0">
                <a:solidFill>
                  <a:srgbClr val="267E88"/>
                </a:solidFill>
                <a:latin typeface="Inter Display" pitchFamily="34" charset="0"/>
                <a:ea typeface="Inter Display" pitchFamily="34" charset="-122"/>
                <a:cs typeface="Inter Display" pitchFamily="34" charset="-120"/>
              </a:rPr>
              <a:t>SELF</a:t>
            </a:r>
            <a:endParaRPr lang="en-US" sz="2100" dirty="0"/>
          </a:p>
        </p:txBody>
      </p:sp>
      <p:sp>
        <p:nvSpPr>
          <p:cNvPr id="12" name="Text 10"/>
          <p:cNvSpPr/>
          <p:nvPr/>
        </p:nvSpPr>
        <p:spPr>
          <a:xfrm>
            <a:off x="969264" y="3218688"/>
            <a:ext cx="2889504" cy="1719072"/>
          </a:xfrm>
          <a:prstGeom prst="rect">
            <a:avLst/>
          </a:prstGeom>
          <a:noFill/>
          <a:ln/>
        </p:spPr>
        <p:txBody>
          <a:bodyPr wrap="square" lIns="0" tIns="0" rIns="0" bIns="0" rtlCol="0" anchor="t">
            <a:normAutofit/>
          </a:bodyPr>
          <a:lstStyle/>
          <a:p>
            <a:pPr indent="0" marL="0">
              <a:buNone/>
            </a:pPr>
            <a:r>
              <a:rPr lang="en-US" sz="1650" dirty="0">
                <a:solidFill>
                  <a:srgbClr val="263E49"/>
                </a:solidFill>
                <a:latin typeface="Inter" pitchFamily="34" charset="0"/>
                <a:ea typeface="Inter" pitchFamily="34" charset="-122"/>
                <a:cs typeface="Inter" pitchFamily="34" charset="-120"/>
              </a:rPr>
              <a:t>Can I stay present? Can I manage not receiving the response I hope for? What support do I need?</a:t>
            </a:r>
            <a:endParaRPr lang="en-US" sz="1650" dirty="0"/>
          </a:p>
        </p:txBody>
      </p:sp>
      <p:sp>
        <p:nvSpPr>
          <p:cNvPr id="13" name="Shape 11"/>
          <p:cNvSpPr/>
          <p:nvPr/>
        </p:nvSpPr>
        <p:spPr>
          <a:xfrm>
            <a:off x="4343400" y="2231136"/>
            <a:ext cx="3419856" cy="3054096"/>
          </a:xfrm>
          <a:prstGeom prst="roundRect">
            <a:avLst/>
          </a:prstGeom>
          <a:solidFill>
            <a:srgbClr val="FFFFFF"/>
          </a:solidFill>
          <a:ln w="12700">
            <a:solidFill>
              <a:srgbClr val="DCE5E2"/>
            </a:solidFill>
            <a:prstDash val="solid"/>
          </a:ln>
        </p:spPr>
      </p:sp>
      <p:sp>
        <p:nvSpPr>
          <p:cNvPr id="14" name="Text 12"/>
          <p:cNvSpPr/>
          <p:nvPr/>
        </p:nvSpPr>
        <p:spPr>
          <a:xfrm>
            <a:off x="4590288" y="2487168"/>
            <a:ext cx="2907792" cy="429768"/>
          </a:xfrm>
          <a:prstGeom prst="rect">
            <a:avLst/>
          </a:prstGeom>
          <a:noFill/>
          <a:ln/>
        </p:spPr>
        <p:txBody>
          <a:bodyPr wrap="square" lIns="0" tIns="0" rIns="0" bIns="0" rtlCol="0" anchor="ctr">
            <a:normAutofit/>
          </a:bodyPr>
          <a:lstStyle/>
          <a:p>
            <a:pPr indent="0" marL="0">
              <a:buNone/>
            </a:pPr>
            <a:r>
              <a:rPr lang="en-US" sz="2100" b="1" dirty="0">
                <a:solidFill>
                  <a:srgbClr val="267E88"/>
                </a:solidFill>
                <a:latin typeface="Inter Display" pitchFamily="34" charset="0"/>
                <a:ea typeface="Inter Display" pitchFamily="34" charset="-122"/>
                <a:cs typeface="Inter Display" pitchFamily="34" charset="-120"/>
              </a:rPr>
              <a:t>RELATIONSHIP</a:t>
            </a:r>
            <a:endParaRPr lang="en-US" sz="2100" dirty="0"/>
          </a:p>
        </p:txBody>
      </p:sp>
      <p:sp>
        <p:nvSpPr>
          <p:cNvPr id="15" name="Text 13"/>
          <p:cNvSpPr/>
          <p:nvPr/>
        </p:nvSpPr>
        <p:spPr>
          <a:xfrm>
            <a:off x="4590288" y="3218688"/>
            <a:ext cx="2889504" cy="1719072"/>
          </a:xfrm>
          <a:prstGeom prst="rect">
            <a:avLst/>
          </a:prstGeom>
          <a:noFill/>
          <a:ln/>
        </p:spPr>
        <p:txBody>
          <a:bodyPr wrap="square" lIns="0" tIns="0" rIns="0" bIns="0" rtlCol="0" anchor="t">
            <a:normAutofit/>
          </a:bodyPr>
          <a:lstStyle/>
          <a:p>
            <a:pPr indent="0" marL="0">
              <a:buNone/>
            </a:pPr>
            <a:r>
              <a:rPr lang="en-US" sz="1650" dirty="0">
                <a:solidFill>
                  <a:srgbClr val="263E49"/>
                </a:solidFill>
                <a:latin typeface="Inter" pitchFamily="34" charset="0"/>
                <a:ea typeface="Inter" pitchFamily="34" charset="-122"/>
                <a:cs typeface="Inter" pitchFamily="34" charset="-120"/>
              </a:rPr>
              <a:t>Has this person respected previous limits? Are commitments being kept? Is coercion absent?</a:t>
            </a:r>
            <a:endParaRPr lang="en-US" sz="1650" dirty="0"/>
          </a:p>
        </p:txBody>
      </p:sp>
      <p:sp>
        <p:nvSpPr>
          <p:cNvPr id="16" name="Shape 14"/>
          <p:cNvSpPr/>
          <p:nvPr/>
        </p:nvSpPr>
        <p:spPr>
          <a:xfrm>
            <a:off x="7964424" y="2231136"/>
            <a:ext cx="3419856" cy="3054096"/>
          </a:xfrm>
          <a:prstGeom prst="roundRect">
            <a:avLst/>
          </a:prstGeom>
          <a:solidFill>
            <a:srgbClr val="E7F1EF"/>
          </a:solidFill>
          <a:ln w="12700">
            <a:solidFill>
              <a:srgbClr val="DCE5E2"/>
            </a:solidFill>
            <a:prstDash val="solid"/>
          </a:ln>
        </p:spPr>
      </p:sp>
      <p:sp>
        <p:nvSpPr>
          <p:cNvPr id="17" name="Text 15"/>
          <p:cNvSpPr/>
          <p:nvPr/>
        </p:nvSpPr>
        <p:spPr>
          <a:xfrm>
            <a:off x="8211312" y="2487168"/>
            <a:ext cx="2907792" cy="429768"/>
          </a:xfrm>
          <a:prstGeom prst="rect">
            <a:avLst/>
          </a:prstGeom>
          <a:noFill/>
          <a:ln/>
        </p:spPr>
        <p:txBody>
          <a:bodyPr wrap="square" lIns="0" tIns="0" rIns="0" bIns="0" rtlCol="0" anchor="ctr">
            <a:normAutofit/>
          </a:bodyPr>
          <a:lstStyle/>
          <a:p>
            <a:pPr indent="0" marL="0">
              <a:buNone/>
            </a:pPr>
            <a:r>
              <a:rPr lang="en-US" sz="2100" b="1" dirty="0">
                <a:solidFill>
                  <a:srgbClr val="267E88"/>
                </a:solidFill>
                <a:latin typeface="Inter Display" pitchFamily="34" charset="0"/>
                <a:ea typeface="Inter Display" pitchFamily="34" charset="-122"/>
                <a:cs typeface="Inter Display" pitchFamily="34" charset="-120"/>
              </a:rPr>
              <a:t>MOMENT</a:t>
            </a:r>
            <a:endParaRPr lang="en-US" sz="2100" dirty="0"/>
          </a:p>
        </p:txBody>
      </p:sp>
      <p:sp>
        <p:nvSpPr>
          <p:cNvPr id="18" name="Text 16"/>
          <p:cNvSpPr/>
          <p:nvPr/>
        </p:nvSpPr>
        <p:spPr>
          <a:xfrm>
            <a:off x="8211312" y="3218688"/>
            <a:ext cx="2889504" cy="1719072"/>
          </a:xfrm>
          <a:prstGeom prst="rect">
            <a:avLst/>
          </a:prstGeom>
          <a:noFill/>
          <a:ln/>
        </p:spPr>
        <p:txBody>
          <a:bodyPr wrap="square" lIns="0" tIns="0" rIns="0" bIns="0" rtlCol="0" anchor="t">
            <a:normAutofit/>
          </a:bodyPr>
          <a:lstStyle/>
          <a:p>
            <a:pPr indent="0" marL="0">
              <a:buNone/>
            </a:pPr>
            <a:r>
              <a:rPr lang="en-US" sz="1650" dirty="0">
                <a:solidFill>
                  <a:srgbClr val="263E49"/>
                </a:solidFill>
                <a:latin typeface="Inter" pitchFamily="34" charset="0"/>
                <a:ea typeface="Inter" pitchFamily="34" charset="-122"/>
                <a:cs typeface="Inter" pitchFamily="34" charset="-120"/>
              </a:rPr>
              <a:t>Is now appropriate? Is there privacy, time, emotional space, and permission to pause?</a:t>
            </a:r>
            <a:endParaRPr lang="en-US" sz="1650" dirty="0"/>
          </a:p>
        </p:txBody>
      </p:sp>
      <p:sp>
        <p:nvSpPr>
          <p:cNvPr id="19" name="Shape 17"/>
          <p:cNvSpPr/>
          <p:nvPr/>
        </p:nvSpPr>
        <p:spPr>
          <a:xfrm>
            <a:off x="713232" y="5614416"/>
            <a:ext cx="10771632" cy="502920"/>
          </a:xfrm>
          <a:prstGeom prst="roundRect">
            <a:avLst/>
          </a:prstGeom>
          <a:solidFill>
            <a:srgbClr val="E7F1EF"/>
          </a:solidFill>
          <a:ln w="12700">
            <a:solidFill>
              <a:srgbClr val="E7F1EF"/>
            </a:solidFill>
            <a:prstDash val="solid"/>
          </a:ln>
        </p:spPr>
      </p:sp>
      <p:sp>
        <p:nvSpPr>
          <p:cNvPr id="20" name="Text 18"/>
          <p:cNvSpPr/>
          <p:nvPr/>
        </p:nvSpPr>
        <p:spPr>
          <a:xfrm>
            <a:off x="941832" y="5687568"/>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If one area is clearly unsafe, delay, limit, or decline the disclosure.</a:t>
            </a:r>
            <a:endParaRPr lang="en-US" sz="154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04 / PRACTICE</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Use a ladder of small honest risks</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Build capacity without forcing high-stakes disclosure.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50</a:t>
            </a:r>
            <a:endParaRPr lang="en-US" sz="1000" dirty="0"/>
          </a:p>
        </p:txBody>
      </p:sp>
      <p:sp>
        <p:nvSpPr>
          <p:cNvPr id="9" name="Shape 7"/>
          <p:cNvSpPr/>
          <p:nvPr/>
        </p:nvSpPr>
        <p:spPr>
          <a:xfrm>
            <a:off x="768096" y="2048256"/>
            <a:ext cx="10671048" cy="612648"/>
          </a:xfrm>
          <a:prstGeom prst="roundRect">
            <a:avLst/>
          </a:prstGeom>
          <a:solidFill>
            <a:srgbClr val="E7F1EF"/>
          </a:solidFill>
          <a:ln w="12700">
            <a:solidFill>
              <a:srgbClr val="DCE5E2"/>
            </a:solidFill>
            <a:prstDash val="solid"/>
          </a:ln>
        </p:spPr>
      </p:sp>
      <p:sp>
        <p:nvSpPr>
          <p:cNvPr id="10" name="Text 8"/>
          <p:cNvSpPr/>
          <p:nvPr/>
        </p:nvSpPr>
        <p:spPr>
          <a:xfrm>
            <a:off x="978408" y="2167128"/>
            <a:ext cx="1389888" cy="329184"/>
          </a:xfrm>
          <a:prstGeom prst="rect">
            <a:avLst/>
          </a:prstGeom>
          <a:noFill/>
          <a:ln/>
        </p:spPr>
        <p:txBody>
          <a:bodyPr wrap="square" lIns="0" tIns="0" rIns="0" bIns="0" rtlCol="0" anchor="ctr">
            <a:normAutofit/>
          </a:bodyPr>
          <a:lstStyle/>
          <a:p>
            <a:pPr indent="0" marL="0">
              <a:buNone/>
            </a:pPr>
            <a:r>
              <a:rPr lang="en-US" sz="1450" b="1" dirty="0">
                <a:solidFill>
                  <a:srgbClr val="267E88"/>
                </a:solidFill>
                <a:latin typeface="Inter Display" pitchFamily="34" charset="0"/>
                <a:ea typeface="Inter Display" pitchFamily="34" charset="-122"/>
                <a:cs typeface="Inter Display" pitchFamily="34" charset="-120"/>
              </a:rPr>
              <a:t>STEP 1</a:t>
            </a:r>
            <a:endParaRPr lang="en-US" sz="1450" dirty="0"/>
          </a:p>
        </p:txBody>
      </p:sp>
      <p:sp>
        <p:nvSpPr>
          <p:cNvPr id="11" name="Text 9"/>
          <p:cNvSpPr/>
          <p:nvPr/>
        </p:nvSpPr>
        <p:spPr>
          <a:xfrm>
            <a:off x="2267712" y="2148840"/>
            <a:ext cx="3429000" cy="338328"/>
          </a:xfrm>
          <a:prstGeom prst="rect">
            <a:avLst/>
          </a:prstGeom>
          <a:noFill/>
          <a:ln/>
        </p:spPr>
        <p:txBody>
          <a:bodyPr wrap="square" lIns="0" tIns="0" rIns="0" bIns="0" rtlCol="0" anchor="ctr">
            <a:normAutofit/>
          </a:bodyPr>
          <a:lstStyle/>
          <a:p>
            <a:pPr indent="0" marL="0">
              <a:buNone/>
            </a:pPr>
            <a:r>
              <a:rPr lang="en-US" sz="1660" b="1" dirty="0">
                <a:solidFill>
                  <a:srgbClr val="173443"/>
                </a:solidFill>
                <a:latin typeface="Inter Display" pitchFamily="34" charset="0"/>
                <a:ea typeface="Inter Display" pitchFamily="34" charset="-122"/>
                <a:cs typeface="Inter Display" pitchFamily="34" charset="-120"/>
              </a:rPr>
              <a:t>Express a preference</a:t>
            </a:r>
            <a:endParaRPr lang="en-US" sz="1660" dirty="0"/>
          </a:p>
        </p:txBody>
      </p:sp>
      <p:sp>
        <p:nvSpPr>
          <p:cNvPr id="12" name="Text 10"/>
          <p:cNvSpPr/>
          <p:nvPr/>
        </p:nvSpPr>
        <p:spPr>
          <a:xfrm>
            <a:off x="5660136" y="2148840"/>
            <a:ext cx="5385816" cy="384048"/>
          </a:xfrm>
          <a:prstGeom prst="rect">
            <a:avLst/>
          </a:prstGeom>
          <a:noFill/>
          <a:ln/>
        </p:spPr>
        <p:txBody>
          <a:bodyPr wrap="square" lIns="0" tIns="0" rIns="0" bIns="0" rtlCol="0" anchor="ctr">
            <a:normAutofit/>
          </a:bodyPr>
          <a:lstStyle/>
          <a:p>
            <a:pPr indent="0" marL="0">
              <a:buNone/>
            </a:pPr>
            <a:r>
              <a:rPr lang="en-US" sz="1550" dirty="0">
                <a:solidFill>
                  <a:srgbClr val="263E49"/>
                </a:solidFill>
                <a:latin typeface="Inter" pitchFamily="34" charset="0"/>
                <a:ea typeface="Inter" pitchFamily="34" charset="-122"/>
                <a:cs typeface="Inter" pitchFamily="34" charset="-120"/>
              </a:rPr>
              <a:t>“I’d rather meet tomorrow.”</a:t>
            </a:r>
            <a:endParaRPr lang="en-US" sz="1550" dirty="0"/>
          </a:p>
        </p:txBody>
      </p:sp>
      <p:sp>
        <p:nvSpPr>
          <p:cNvPr id="13" name="Shape 11"/>
          <p:cNvSpPr/>
          <p:nvPr/>
        </p:nvSpPr>
        <p:spPr>
          <a:xfrm>
            <a:off x="768096" y="2779776"/>
            <a:ext cx="10671048" cy="612648"/>
          </a:xfrm>
          <a:prstGeom prst="roundRect">
            <a:avLst/>
          </a:prstGeom>
          <a:solidFill>
            <a:srgbClr val="FFFFFF"/>
          </a:solidFill>
          <a:ln w="12700">
            <a:solidFill>
              <a:srgbClr val="DCE5E2"/>
            </a:solidFill>
            <a:prstDash val="solid"/>
          </a:ln>
        </p:spPr>
      </p:sp>
      <p:sp>
        <p:nvSpPr>
          <p:cNvPr id="14" name="Text 12"/>
          <p:cNvSpPr/>
          <p:nvPr/>
        </p:nvSpPr>
        <p:spPr>
          <a:xfrm>
            <a:off x="978408" y="2898648"/>
            <a:ext cx="1389888" cy="329184"/>
          </a:xfrm>
          <a:prstGeom prst="rect">
            <a:avLst/>
          </a:prstGeom>
          <a:noFill/>
          <a:ln/>
        </p:spPr>
        <p:txBody>
          <a:bodyPr wrap="square" lIns="0" tIns="0" rIns="0" bIns="0" rtlCol="0" anchor="ctr">
            <a:normAutofit/>
          </a:bodyPr>
          <a:lstStyle/>
          <a:p>
            <a:pPr indent="0" marL="0">
              <a:buNone/>
            </a:pPr>
            <a:r>
              <a:rPr lang="en-US" sz="1450" b="1" dirty="0">
                <a:solidFill>
                  <a:srgbClr val="267E88"/>
                </a:solidFill>
                <a:latin typeface="Inter Display" pitchFamily="34" charset="0"/>
                <a:ea typeface="Inter Display" pitchFamily="34" charset="-122"/>
                <a:cs typeface="Inter Display" pitchFamily="34" charset="-120"/>
              </a:rPr>
              <a:t>STEP 2</a:t>
            </a:r>
            <a:endParaRPr lang="en-US" sz="1450" dirty="0"/>
          </a:p>
        </p:txBody>
      </p:sp>
      <p:sp>
        <p:nvSpPr>
          <p:cNvPr id="15" name="Text 13"/>
          <p:cNvSpPr/>
          <p:nvPr/>
        </p:nvSpPr>
        <p:spPr>
          <a:xfrm>
            <a:off x="2267712" y="2880360"/>
            <a:ext cx="3429000" cy="338328"/>
          </a:xfrm>
          <a:prstGeom prst="rect">
            <a:avLst/>
          </a:prstGeom>
          <a:noFill/>
          <a:ln/>
        </p:spPr>
        <p:txBody>
          <a:bodyPr wrap="square" lIns="0" tIns="0" rIns="0" bIns="0" rtlCol="0" anchor="ctr">
            <a:normAutofit/>
          </a:bodyPr>
          <a:lstStyle/>
          <a:p>
            <a:pPr indent="0" marL="0">
              <a:buNone/>
            </a:pPr>
            <a:r>
              <a:rPr lang="en-US" sz="1660" b="1" dirty="0">
                <a:solidFill>
                  <a:srgbClr val="173443"/>
                </a:solidFill>
                <a:latin typeface="Inter Display" pitchFamily="34" charset="0"/>
                <a:ea typeface="Inter Display" pitchFamily="34" charset="-122"/>
                <a:cs typeface="Inter Display" pitchFamily="34" charset="-120"/>
              </a:rPr>
              <a:t>Name a feeling</a:t>
            </a:r>
            <a:endParaRPr lang="en-US" sz="1660" dirty="0"/>
          </a:p>
        </p:txBody>
      </p:sp>
      <p:sp>
        <p:nvSpPr>
          <p:cNvPr id="16" name="Text 14"/>
          <p:cNvSpPr/>
          <p:nvPr/>
        </p:nvSpPr>
        <p:spPr>
          <a:xfrm>
            <a:off x="5660136" y="2880360"/>
            <a:ext cx="5385816" cy="384048"/>
          </a:xfrm>
          <a:prstGeom prst="rect">
            <a:avLst/>
          </a:prstGeom>
          <a:noFill/>
          <a:ln/>
        </p:spPr>
        <p:txBody>
          <a:bodyPr wrap="square" lIns="0" tIns="0" rIns="0" bIns="0" rtlCol="0" anchor="ctr">
            <a:normAutofit/>
          </a:bodyPr>
          <a:lstStyle/>
          <a:p>
            <a:pPr indent="0" marL="0">
              <a:buNone/>
            </a:pPr>
            <a:r>
              <a:rPr lang="en-US" sz="1550" dirty="0">
                <a:solidFill>
                  <a:srgbClr val="263E49"/>
                </a:solidFill>
                <a:latin typeface="Inter" pitchFamily="34" charset="0"/>
                <a:ea typeface="Inter" pitchFamily="34" charset="-122"/>
                <a:cs typeface="Inter" pitchFamily="34" charset="-120"/>
              </a:rPr>
              <a:t>“I am disappointed and need a minute.”</a:t>
            </a:r>
            <a:endParaRPr lang="en-US" sz="1550" dirty="0"/>
          </a:p>
        </p:txBody>
      </p:sp>
      <p:sp>
        <p:nvSpPr>
          <p:cNvPr id="17" name="Shape 15"/>
          <p:cNvSpPr/>
          <p:nvPr/>
        </p:nvSpPr>
        <p:spPr>
          <a:xfrm>
            <a:off x="768096" y="3511296"/>
            <a:ext cx="10671048" cy="612648"/>
          </a:xfrm>
          <a:prstGeom prst="roundRect">
            <a:avLst/>
          </a:prstGeom>
          <a:solidFill>
            <a:srgbClr val="E7F1EF"/>
          </a:solidFill>
          <a:ln w="12700">
            <a:solidFill>
              <a:srgbClr val="DCE5E2"/>
            </a:solidFill>
            <a:prstDash val="solid"/>
          </a:ln>
        </p:spPr>
      </p:sp>
      <p:sp>
        <p:nvSpPr>
          <p:cNvPr id="18" name="Text 16"/>
          <p:cNvSpPr/>
          <p:nvPr/>
        </p:nvSpPr>
        <p:spPr>
          <a:xfrm>
            <a:off x="978408" y="3630168"/>
            <a:ext cx="1389888" cy="329184"/>
          </a:xfrm>
          <a:prstGeom prst="rect">
            <a:avLst/>
          </a:prstGeom>
          <a:noFill/>
          <a:ln/>
        </p:spPr>
        <p:txBody>
          <a:bodyPr wrap="square" lIns="0" tIns="0" rIns="0" bIns="0" rtlCol="0" anchor="ctr">
            <a:normAutofit/>
          </a:bodyPr>
          <a:lstStyle/>
          <a:p>
            <a:pPr indent="0" marL="0">
              <a:buNone/>
            </a:pPr>
            <a:r>
              <a:rPr lang="en-US" sz="1450" b="1" dirty="0">
                <a:solidFill>
                  <a:srgbClr val="267E88"/>
                </a:solidFill>
                <a:latin typeface="Inter Display" pitchFamily="34" charset="0"/>
                <a:ea typeface="Inter Display" pitchFamily="34" charset="-122"/>
                <a:cs typeface="Inter Display" pitchFamily="34" charset="-120"/>
              </a:rPr>
              <a:t>STEP 3</a:t>
            </a:r>
            <a:endParaRPr lang="en-US" sz="1450" dirty="0"/>
          </a:p>
        </p:txBody>
      </p:sp>
      <p:sp>
        <p:nvSpPr>
          <p:cNvPr id="19" name="Text 17"/>
          <p:cNvSpPr/>
          <p:nvPr/>
        </p:nvSpPr>
        <p:spPr>
          <a:xfrm>
            <a:off x="2267712" y="3611880"/>
            <a:ext cx="3429000" cy="338328"/>
          </a:xfrm>
          <a:prstGeom prst="rect">
            <a:avLst/>
          </a:prstGeom>
          <a:noFill/>
          <a:ln/>
        </p:spPr>
        <p:txBody>
          <a:bodyPr wrap="square" lIns="0" tIns="0" rIns="0" bIns="0" rtlCol="0" anchor="ctr">
            <a:normAutofit/>
          </a:bodyPr>
          <a:lstStyle/>
          <a:p>
            <a:pPr indent="0" marL="0">
              <a:buNone/>
            </a:pPr>
            <a:r>
              <a:rPr lang="en-US" sz="1660" b="1" dirty="0">
                <a:solidFill>
                  <a:srgbClr val="173443"/>
                </a:solidFill>
                <a:latin typeface="Inter Display" pitchFamily="34" charset="0"/>
                <a:ea typeface="Inter Display" pitchFamily="34" charset="-122"/>
                <a:cs typeface="Inter Display" pitchFamily="34" charset="-120"/>
              </a:rPr>
              <a:t>State a need</a:t>
            </a:r>
            <a:endParaRPr lang="en-US" sz="1660" dirty="0"/>
          </a:p>
        </p:txBody>
      </p:sp>
      <p:sp>
        <p:nvSpPr>
          <p:cNvPr id="20" name="Text 18"/>
          <p:cNvSpPr/>
          <p:nvPr/>
        </p:nvSpPr>
        <p:spPr>
          <a:xfrm>
            <a:off x="5660136" y="3611880"/>
            <a:ext cx="5385816" cy="384048"/>
          </a:xfrm>
          <a:prstGeom prst="rect">
            <a:avLst/>
          </a:prstGeom>
          <a:noFill/>
          <a:ln/>
        </p:spPr>
        <p:txBody>
          <a:bodyPr wrap="square" lIns="0" tIns="0" rIns="0" bIns="0" rtlCol="0" anchor="ctr">
            <a:normAutofit/>
          </a:bodyPr>
          <a:lstStyle/>
          <a:p>
            <a:pPr indent="0" marL="0">
              <a:buNone/>
            </a:pPr>
            <a:r>
              <a:rPr lang="en-US" sz="1550" dirty="0">
                <a:solidFill>
                  <a:srgbClr val="263E49"/>
                </a:solidFill>
                <a:latin typeface="Inter" pitchFamily="34" charset="0"/>
                <a:ea typeface="Inter" pitchFamily="34" charset="-122"/>
                <a:cs typeface="Inter" pitchFamily="34" charset="-120"/>
              </a:rPr>
              <a:t>“I would like you to listen before offering advice.”</a:t>
            </a:r>
            <a:endParaRPr lang="en-US" sz="1550" dirty="0"/>
          </a:p>
        </p:txBody>
      </p:sp>
      <p:sp>
        <p:nvSpPr>
          <p:cNvPr id="21" name="Shape 19"/>
          <p:cNvSpPr/>
          <p:nvPr/>
        </p:nvSpPr>
        <p:spPr>
          <a:xfrm>
            <a:off x="768096" y="4242816"/>
            <a:ext cx="10671048" cy="612648"/>
          </a:xfrm>
          <a:prstGeom prst="roundRect">
            <a:avLst/>
          </a:prstGeom>
          <a:solidFill>
            <a:srgbClr val="FFFFFF"/>
          </a:solidFill>
          <a:ln w="12700">
            <a:solidFill>
              <a:srgbClr val="DCE5E2"/>
            </a:solidFill>
            <a:prstDash val="solid"/>
          </a:ln>
        </p:spPr>
      </p:sp>
      <p:sp>
        <p:nvSpPr>
          <p:cNvPr id="22" name="Text 20"/>
          <p:cNvSpPr/>
          <p:nvPr/>
        </p:nvSpPr>
        <p:spPr>
          <a:xfrm>
            <a:off x="978408" y="4361688"/>
            <a:ext cx="1389888" cy="329184"/>
          </a:xfrm>
          <a:prstGeom prst="rect">
            <a:avLst/>
          </a:prstGeom>
          <a:noFill/>
          <a:ln/>
        </p:spPr>
        <p:txBody>
          <a:bodyPr wrap="square" lIns="0" tIns="0" rIns="0" bIns="0" rtlCol="0" anchor="ctr">
            <a:normAutofit/>
          </a:bodyPr>
          <a:lstStyle/>
          <a:p>
            <a:pPr indent="0" marL="0">
              <a:buNone/>
            </a:pPr>
            <a:r>
              <a:rPr lang="en-US" sz="1450" b="1" dirty="0">
                <a:solidFill>
                  <a:srgbClr val="267E88"/>
                </a:solidFill>
                <a:latin typeface="Inter Display" pitchFamily="34" charset="0"/>
                <a:ea typeface="Inter Display" pitchFamily="34" charset="-122"/>
                <a:cs typeface="Inter Display" pitchFamily="34" charset="-120"/>
              </a:rPr>
              <a:t>STEP 4</a:t>
            </a:r>
            <a:endParaRPr lang="en-US" sz="1450" dirty="0"/>
          </a:p>
        </p:txBody>
      </p:sp>
      <p:sp>
        <p:nvSpPr>
          <p:cNvPr id="23" name="Text 21"/>
          <p:cNvSpPr/>
          <p:nvPr/>
        </p:nvSpPr>
        <p:spPr>
          <a:xfrm>
            <a:off x="2267712" y="4343400"/>
            <a:ext cx="3429000" cy="338328"/>
          </a:xfrm>
          <a:prstGeom prst="rect">
            <a:avLst/>
          </a:prstGeom>
          <a:noFill/>
          <a:ln/>
        </p:spPr>
        <p:txBody>
          <a:bodyPr wrap="square" lIns="0" tIns="0" rIns="0" bIns="0" rtlCol="0" anchor="ctr">
            <a:normAutofit/>
          </a:bodyPr>
          <a:lstStyle/>
          <a:p>
            <a:pPr indent="0" marL="0">
              <a:buNone/>
            </a:pPr>
            <a:r>
              <a:rPr lang="en-US" sz="1660" b="1" dirty="0">
                <a:solidFill>
                  <a:srgbClr val="173443"/>
                </a:solidFill>
                <a:latin typeface="Inter Display" pitchFamily="34" charset="0"/>
                <a:ea typeface="Inter Display" pitchFamily="34" charset="-122"/>
                <a:cs typeface="Inter Display" pitchFamily="34" charset="-120"/>
              </a:rPr>
              <a:t>Ask for repair</a:t>
            </a:r>
            <a:endParaRPr lang="en-US" sz="1660" dirty="0"/>
          </a:p>
        </p:txBody>
      </p:sp>
      <p:sp>
        <p:nvSpPr>
          <p:cNvPr id="24" name="Text 22"/>
          <p:cNvSpPr/>
          <p:nvPr/>
        </p:nvSpPr>
        <p:spPr>
          <a:xfrm>
            <a:off x="5660136" y="4343400"/>
            <a:ext cx="5385816" cy="384048"/>
          </a:xfrm>
          <a:prstGeom prst="rect">
            <a:avLst/>
          </a:prstGeom>
          <a:noFill/>
          <a:ln/>
        </p:spPr>
        <p:txBody>
          <a:bodyPr wrap="square" lIns="0" tIns="0" rIns="0" bIns="0" rtlCol="0" anchor="ctr">
            <a:normAutofit/>
          </a:bodyPr>
          <a:lstStyle/>
          <a:p>
            <a:pPr indent="0" marL="0">
              <a:buNone/>
            </a:pPr>
            <a:r>
              <a:rPr lang="en-US" sz="1550" dirty="0">
                <a:solidFill>
                  <a:srgbClr val="263E49"/>
                </a:solidFill>
                <a:latin typeface="Inter" pitchFamily="34" charset="0"/>
                <a:ea typeface="Inter" pitchFamily="34" charset="-122"/>
                <a:cs typeface="Inter" pitchFamily="34" charset="-120"/>
              </a:rPr>
              <a:t>“Can we return to what happened and try again?”</a:t>
            </a:r>
            <a:endParaRPr lang="en-US" sz="1550" dirty="0"/>
          </a:p>
        </p:txBody>
      </p:sp>
      <p:sp>
        <p:nvSpPr>
          <p:cNvPr id="25" name="Shape 23"/>
          <p:cNvSpPr/>
          <p:nvPr/>
        </p:nvSpPr>
        <p:spPr>
          <a:xfrm>
            <a:off x="768096" y="4974336"/>
            <a:ext cx="10671048" cy="612648"/>
          </a:xfrm>
          <a:prstGeom prst="roundRect">
            <a:avLst/>
          </a:prstGeom>
          <a:solidFill>
            <a:srgbClr val="E7F1EF"/>
          </a:solidFill>
          <a:ln w="12700">
            <a:solidFill>
              <a:srgbClr val="DCE5E2"/>
            </a:solidFill>
            <a:prstDash val="solid"/>
          </a:ln>
        </p:spPr>
      </p:sp>
      <p:sp>
        <p:nvSpPr>
          <p:cNvPr id="26" name="Text 24"/>
          <p:cNvSpPr/>
          <p:nvPr/>
        </p:nvSpPr>
        <p:spPr>
          <a:xfrm>
            <a:off x="978408" y="5093208"/>
            <a:ext cx="1389888" cy="329184"/>
          </a:xfrm>
          <a:prstGeom prst="rect">
            <a:avLst/>
          </a:prstGeom>
          <a:noFill/>
          <a:ln/>
        </p:spPr>
        <p:txBody>
          <a:bodyPr wrap="square" lIns="0" tIns="0" rIns="0" bIns="0" rtlCol="0" anchor="ctr">
            <a:normAutofit/>
          </a:bodyPr>
          <a:lstStyle/>
          <a:p>
            <a:pPr indent="0" marL="0">
              <a:buNone/>
            </a:pPr>
            <a:r>
              <a:rPr lang="en-US" sz="1450" b="1" dirty="0">
                <a:solidFill>
                  <a:srgbClr val="267E88"/>
                </a:solidFill>
                <a:latin typeface="Inter Display" pitchFamily="34" charset="0"/>
                <a:ea typeface="Inter Display" pitchFamily="34" charset="-122"/>
                <a:cs typeface="Inter Display" pitchFamily="34" charset="-120"/>
              </a:rPr>
              <a:t>STEP 5</a:t>
            </a:r>
            <a:endParaRPr lang="en-US" sz="1450" dirty="0"/>
          </a:p>
        </p:txBody>
      </p:sp>
      <p:sp>
        <p:nvSpPr>
          <p:cNvPr id="27" name="Text 25"/>
          <p:cNvSpPr/>
          <p:nvPr/>
        </p:nvSpPr>
        <p:spPr>
          <a:xfrm>
            <a:off x="2267712" y="5074920"/>
            <a:ext cx="3429000" cy="338328"/>
          </a:xfrm>
          <a:prstGeom prst="rect">
            <a:avLst/>
          </a:prstGeom>
          <a:noFill/>
          <a:ln/>
        </p:spPr>
        <p:txBody>
          <a:bodyPr wrap="square" lIns="0" tIns="0" rIns="0" bIns="0" rtlCol="0" anchor="ctr">
            <a:normAutofit/>
          </a:bodyPr>
          <a:lstStyle/>
          <a:p>
            <a:pPr indent="0" marL="0">
              <a:buNone/>
            </a:pPr>
            <a:r>
              <a:rPr lang="en-US" sz="1660" b="1" dirty="0">
                <a:solidFill>
                  <a:srgbClr val="173443"/>
                </a:solidFill>
                <a:latin typeface="Inter Display" pitchFamily="34" charset="0"/>
                <a:ea typeface="Inter Display" pitchFamily="34" charset="-122"/>
                <a:cs typeface="Inter Display" pitchFamily="34" charset="-120"/>
              </a:rPr>
              <a:t>Share something tender</a:t>
            </a:r>
            <a:endParaRPr lang="en-US" sz="1660" dirty="0"/>
          </a:p>
        </p:txBody>
      </p:sp>
      <p:sp>
        <p:nvSpPr>
          <p:cNvPr id="28" name="Text 26"/>
          <p:cNvSpPr/>
          <p:nvPr/>
        </p:nvSpPr>
        <p:spPr>
          <a:xfrm>
            <a:off x="5660136" y="5074920"/>
            <a:ext cx="5385816" cy="384048"/>
          </a:xfrm>
          <a:prstGeom prst="rect">
            <a:avLst/>
          </a:prstGeom>
          <a:noFill/>
          <a:ln/>
        </p:spPr>
        <p:txBody>
          <a:bodyPr wrap="square" lIns="0" tIns="0" rIns="0" bIns="0" rtlCol="0" anchor="ctr">
            <a:normAutofit/>
          </a:bodyPr>
          <a:lstStyle/>
          <a:p>
            <a:pPr indent="0" marL="0">
              <a:buNone/>
            </a:pPr>
            <a:r>
              <a:rPr lang="en-US" sz="1550" dirty="0">
                <a:solidFill>
                  <a:srgbClr val="263E49"/>
                </a:solidFill>
                <a:latin typeface="Inter" pitchFamily="34" charset="0"/>
                <a:ea typeface="Inter" pitchFamily="34" charset="-122"/>
                <a:cs typeface="Inter" pitchFamily="34" charset="-120"/>
              </a:rPr>
              <a:t>Only with appropriate safety, consent and support.</a:t>
            </a:r>
            <a:endParaRPr lang="en-US" sz="155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04 / LANGUAGE</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Boundaries that make connection more possible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Three examples where care and clarity work together.</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51</a:t>
            </a:r>
            <a:endParaRPr lang="en-US" sz="1000" dirty="0"/>
          </a:p>
        </p:txBody>
      </p:sp>
      <p:sp>
        <p:nvSpPr>
          <p:cNvPr id="9" name="Shape 7"/>
          <p:cNvSpPr/>
          <p:nvPr/>
        </p:nvSpPr>
        <p:spPr>
          <a:xfrm>
            <a:off x="722376" y="2203704"/>
            <a:ext cx="3419856" cy="3154680"/>
          </a:xfrm>
          <a:prstGeom prst="roundRect">
            <a:avLst/>
          </a:prstGeom>
          <a:solidFill>
            <a:srgbClr val="E7F1EF"/>
          </a:solidFill>
          <a:ln w="12700">
            <a:solidFill>
              <a:srgbClr val="DCE5E2"/>
            </a:solidFill>
            <a:prstDash val="solid"/>
          </a:ln>
        </p:spPr>
      </p:sp>
      <p:sp>
        <p:nvSpPr>
          <p:cNvPr id="10" name="Text 8"/>
          <p:cNvSpPr/>
          <p:nvPr/>
        </p:nvSpPr>
        <p:spPr>
          <a:xfrm>
            <a:off x="950976" y="2478024"/>
            <a:ext cx="2898648" cy="384048"/>
          </a:xfrm>
          <a:prstGeom prst="rect">
            <a:avLst/>
          </a:prstGeom>
          <a:noFill/>
          <a:ln/>
        </p:spPr>
        <p:txBody>
          <a:bodyPr wrap="square" lIns="0" tIns="0" rIns="0" bIns="0" rtlCol="0" anchor="ctr">
            <a:normAutofit/>
          </a:bodyPr>
          <a:lstStyle/>
          <a:p>
            <a:pPr indent="0" marL="0">
              <a:buNone/>
            </a:pPr>
            <a:r>
              <a:rPr lang="en-US" sz="2000" b="1" dirty="0">
                <a:solidFill>
                  <a:srgbClr val="267E88"/>
                </a:solidFill>
                <a:latin typeface="Inter Display" pitchFamily="34" charset="0"/>
                <a:ea typeface="Inter Display" pitchFamily="34" charset="-122"/>
                <a:cs typeface="Inter Display" pitchFamily="34" charset="-120"/>
              </a:rPr>
              <a:t>TIMING</a:t>
            </a:r>
            <a:endParaRPr lang="en-US" sz="2000" dirty="0"/>
          </a:p>
        </p:txBody>
      </p:sp>
      <p:sp>
        <p:nvSpPr>
          <p:cNvPr id="11" name="Text 9"/>
          <p:cNvSpPr/>
          <p:nvPr/>
        </p:nvSpPr>
        <p:spPr>
          <a:xfrm>
            <a:off x="950976" y="3118104"/>
            <a:ext cx="2926080" cy="1792224"/>
          </a:xfrm>
          <a:prstGeom prst="rect">
            <a:avLst/>
          </a:prstGeom>
          <a:noFill/>
          <a:ln/>
        </p:spPr>
        <p:txBody>
          <a:bodyPr wrap="square" lIns="0" tIns="0" rIns="0" bIns="0" rtlCol="0" anchor="t">
            <a:normAutofit/>
          </a:bodyPr>
          <a:lstStyle/>
          <a:p>
            <a:pPr indent="0" marL="0">
              <a:buNone/>
            </a:pPr>
            <a:r>
              <a:rPr lang="en-US" sz="1640" dirty="0">
                <a:solidFill>
                  <a:srgbClr val="263E49"/>
                </a:solidFill>
                <a:latin typeface="Inter" pitchFamily="34" charset="0"/>
                <a:ea typeface="Inter" pitchFamily="34" charset="-122"/>
                <a:cs typeface="Inter" pitchFamily="34" charset="-120"/>
              </a:rPr>
              <a:t>“I want to hear you, but I cannot have this conversation in the middle of work. Can we talk tonight?”</a:t>
            </a:r>
            <a:endParaRPr lang="en-US" sz="1640" dirty="0"/>
          </a:p>
        </p:txBody>
      </p:sp>
      <p:sp>
        <p:nvSpPr>
          <p:cNvPr id="12" name="Shape 10"/>
          <p:cNvSpPr/>
          <p:nvPr/>
        </p:nvSpPr>
        <p:spPr>
          <a:xfrm>
            <a:off x="4343400" y="2203704"/>
            <a:ext cx="3419856" cy="3154680"/>
          </a:xfrm>
          <a:prstGeom prst="roundRect">
            <a:avLst/>
          </a:prstGeom>
          <a:solidFill>
            <a:srgbClr val="FFFFFF"/>
          </a:solidFill>
          <a:ln w="12700">
            <a:solidFill>
              <a:srgbClr val="DCE5E2"/>
            </a:solidFill>
            <a:prstDash val="solid"/>
          </a:ln>
        </p:spPr>
      </p:sp>
      <p:sp>
        <p:nvSpPr>
          <p:cNvPr id="13" name="Text 11"/>
          <p:cNvSpPr/>
          <p:nvPr/>
        </p:nvSpPr>
        <p:spPr>
          <a:xfrm>
            <a:off x="4572000" y="2478024"/>
            <a:ext cx="2898648" cy="384048"/>
          </a:xfrm>
          <a:prstGeom prst="rect">
            <a:avLst/>
          </a:prstGeom>
          <a:noFill/>
          <a:ln/>
        </p:spPr>
        <p:txBody>
          <a:bodyPr wrap="square" lIns="0" tIns="0" rIns="0" bIns="0" rtlCol="0" anchor="ctr">
            <a:normAutofit/>
          </a:bodyPr>
          <a:lstStyle/>
          <a:p>
            <a:pPr indent="0" marL="0">
              <a:buNone/>
            </a:pPr>
            <a:r>
              <a:rPr lang="en-US" sz="2000" b="1" dirty="0">
                <a:solidFill>
                  <a:srgbClr val="267E88"/>
                </a:solidFill>
                <a:latin typeface="Inter Display" pitchFamily="34" charset="0"/>
                <a:ea typeface="Inter Display" pitchFamily="34" charset="-122"/>
                <a:cs typeface="Inter Display" pitchFamily="34" charset="-120"/>
              </a:rPr>
              <a:t>PACE</a:t>
            </a:r>
            <a:endParaRPr lang="en-US" sz="2000" dirty="0"/>
          </a:p>
        </p:txBody>
      </p:sp>
      <p:sp>
        <p:nvSpPr>
          <p:cNvPr id="14" name="Text 12"/>
          <p:cNvSpPr/>
          <p:nvPr/>
        </p:nvSpPr>
        <p:spPr>
          <a:xfrm>
            <a:off x="4572000" y="3118104"/>
            <a:ext cx="2926080" cy="1792224"/>
          </a:xfrm>
          <a:prstGeom prst="rect">
            <a:avLst/>
          </a:prstGeom>
          <a:noFill/>
          <a:ln/>
        </p:spPr>
        <p:txBody>
          <a:bodyPr wrap="square" lIns="0" tIns="0" rIns="0" bIns="0" rtlCol="0" anchor="t">
            <a:normAutofit/>
          </a:bodyPr>
          <a:lstStyle/>
          <a:p>
            <a:pPr indent="0" marL="0">
              <a:buNone/>
            </a:pPr>
            <a:r>
              <a:rPr lang="en-US" sz="1640" dirty="0">
                <a:solidFill>
                  <a:srgbClr val="263E49"/>
                </a:solidFill>
                <a:latin typeface="Inter" pitchFamily="34" charset="0"/>
                <a:ea typeface="Inter" pitchFamily="34" charset="-122"/>
                <a:cs typeface="Inter" pitchFamily="34" charset="-120"/>
              </a:rPr>
              <a:t>“I can answer one question now, but I need time and support before discussing the rest.”</a:t>
            </a:r>
            <a:endParaRPr lang="en-US" sz="1640" dirty="0"/>
          </a:p>
        </p:txBody>
      </p:sp>
      <p:sp>
        <p:nvSpPr>
          <p:cNvPr id="15" name="Shape 13"/>
          <p:cNvSpPr/>
          <p:nvPr/>
        </p:nvSpPr>
        <p:spPr>
          <a:xfrm>
            <a:off x="7964424" y="2203704"/>
            <a:ext cx="3419856" cy="3154680"/>
          </a:xfrm>
          <a:prstGeom prst="roundRect">
            <a:avLst/>
          </a:prstGeom>
          <a:solidFill>
            <a:srgbClr val="E7F1EF"/>
          </a:solidFill>
          <a:ln w="12700">
            <a:solidFill>
              <a:srgbClr val="DCE5E2"/>
            </a:solidFill>
            <a:prstDash val="solid"/>
          </a:ln>
        </p:spPr>
      </p:sp>
      <p:sp>
        <p:nvSpPr>
          <p:cNvPr id="16" name="Text 14"/>
          <p:cNvSpPr/>
          <p:nvPr/>
        </p:nvSpPr>
        <p:spPr>
          <a:xfrm>
            <a:off x="8193024" y="2478024"/>
            <a:ext cx="2898648" cy="384048"/>
          </a:xfrm>
          <a:prstGeom prst="rect">
            <a:avLst/>
          </a:prstGeom>
          <a:noFill/>
          <a:ln/>
        </p:spPr>
        <p:txBody>
          <a:bodyPr wrap="square" lIns="0" tIns="0" rIns="0" bIns="0" rtlCol="0" anchor="ctr">
            <a:normAutofit/>
          </a:bodyPr>
          <a:lstStyle/>
          <a:p>
            <a:pPr indent="0" marL="0">
              <a:buNone/>
            </a:pPr>
            <a:r>
              <a:rPr lang="en-US" sz="2000" b="1" dirty="0">
                <a:solidFill>
                  <a:srgbClr val="267E88"/>
                </a:solidFill>
                <a:latin typeface="Inter Display" pitchFamily="34" charset="0"/>
                <a:ea typeface="Inter Display" pitchFamily="34" charset="-122"/>
                <a:cs typeface="Inter Display" pitchFamily="34" charset="-120"/>
              </a:rPr>
              <a:t>RESPECT</a:t>
            </a:r>
            <a:endParaRPr lang="en-US" sz="2000" dirty="0"/>
          </a:p>
        </p:txBody>
      </p:sp>
      <p:sp>
        <p:nvSpPr>
          <p:cNvPr id="17" name="Text 15"/>
          <p:cNvSpPr/>
          <p:nvPr/>
        </p:nvSpPr>
        <p:spPr>
          <a:xfrm>
            <a:off x="8193024" y="3118104"/>
            <a:ext cx="2926080" cy="1792224"/>
          </a:xfrm>
          <a:prstGeom prst="rect">
            <a:avLst/>
          </a:prstGeom>
          <a:noFill/>
          <a:ln/>
        </p:spPr>
        <p:txBody>
          <a:bodyPr wrap="square" lIns="0" tIns="0" rIns="0" bIns="0" rtlCol="0" anchor="t">
            <a:normAutofit/>
          </a:bodyPr>
          <a:lstStyle/>
          <a:p>
            <a:pPr indent="0" marL="0">
              <a:buNone/>
            </a:pPr>
            <a:r>
              <a:rPr lang="en-US" sz="1640" dirty="0">
                <a:solidFill>
                  <a:srgbClr val="263E49"/>
                </a:solidFill>
                <a:latin typeface="Inter" pitchFamily="34" charset="0"/>
                <a:ea typeface="Inter" pitchFamily="34" charset="-122"/>
                <a:cs typeface="Inter" pitchFamily="34" charset="-120"/>
              </a:rPr>
              <a:t>“I will participate while we speak respectfully. I will pause if yelling or insults begin.”</a:t>
            </a:r>
            <a:endParaRPr lang="en-US" sz="1640" dirty="0"/>
          </a:p>
        </p:txBody>
      </p:sp>
      <p:sp>
        <p:nvSpPr>
          <p:cNvPr id="18" name="Shape 16"/>
          <p:cNvSpPr/>
          <p:nvPr/>
        </p:nvSpPr>
        <p:spPr>
          <a:xfrm>
            <a:off x="713232" y="5614416"/>
            <a:ext cx="10771632" cy="502920"/>
          </a:xfrm>
          <a:prstGeom prst="roundRect">
            <a:avLst/>
          </a:prstGeom>
          <a:solidFill>
            <a:srgbClr val="E7F1EF"/>
          </a:solidFill>
          <a:ln w="12700">
            <a:solidFill>
              <a:srgbClr val="E7F1EF"/>
            </a:solidFill>
            <a:prstDash val="solid"/>
          </a:ln>
        </p:spPr>
      </p:sp>
      <p:sp>
        <p:nvSpPr>
          <p:cNvPr id="19" name="Text 17"/>
          <p:cNvSpPr/>
          <p:nvPr/>
        </p:nvSpPr>
        <p:spPr>
          <a:xfrm>
            <a:off x="941832" y="5687568"/>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Boundary-setting can be compassionate without making the other person’s response your responsibility.</a:t>
            </a:r>
            <a:endParaRPr lang="en-US" sz="154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04 / CONVERSATION EXAMPLE</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What empowered vulnerability sounds like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 situation where sharing and self-protection happen together.</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52</a:t>
            </a:r>
            <a:endParaRPr lang="en-US" sz="1000" dirty="0"/>
          </a:p>
        </p:txBody>
      </p:sp>
      <p:sp>
        <p:nvSpPr>
          <p:cNvPr id="9" name="Shape 7"/>
          <p:cNvSpPr/>
          <p:nvPr/>
        </p:nvSpPr>
        <p:spPr>
          <a:xfrm>
            <a:off x="777240" y="2121408"/>
            <a:ext cx="10607040" cy="1207008"/>
          </a:xfrm>
          <a:prstGeom prst="roundRect">
            <a:avLst/>
          </a:prstGeom>
          <a:solidFill>
            <a:srgbClr val="E7F1EF"/>
          </a:solidFill>
          <a:ln w="12700">
            <a:solidFill>
              <a:srgbClr val="DCE5E2"/>
            </a:solidFill>
            <a:prstDash val="solid"/>
          </a:ln>
        </p:spPr>
      </p:sp>
      <p:sp>
        <p:nvSpPr>
          <p:cNvPr id="10" name="Text 8"/>
          <p:cNvSpPr/>
          <p:nvPr/>
        </p:nvSpPr>
        <p:spPr>
          <a:xfrm>
            <a:off x="1042416" y="2359152"/>
            <a:ext cx="10040112" cy="722376"/>
          </a:xfrm>
          <a:prstGeom prst="rect">
            <a:avLst/>
          </a:prstGeom>
          <a:noFill/>
          <a:ln/>
        </p:spPr>
        <p:txBody>
          <a:bodyPr wrap="square" lIns="0" tIns="0" rIns="0" bIns="0" rtlCol="0" anchor="ctr">
            <a:normAutofit/>
          </a:bodyPr>
          <a:lstStyle/>
          <a:p>
            <a:pPr indent="0" marL="0">
              <a:buNone/>
            </a:pPr>
            <a:r>
              <a:rPr lang="en-US" sz="2000" b="1" dirty="0">
                <a:solidFill>
                  <a:srgbClr val="173443"/>
                </a:solidFill>
                <a:latin typeface="Inter Display" pitchFamily="34" charset="0"/>
                <a:ea typeface="Inter Display" pitchFamily="34" charset="-122"/>
                <a:cs typeface="Inter Display" pitchFamily="34" charset="-120"/>
              </a:rPr>
              <a:t>“I felt overlooked earlier. I want to tell you about it because our relationship matters to me.”</a:t>
            </a:r>
            <a:endParaRPr lang="en-US" sz="2000" dirty="0"/>
          </a:p>
        </p:txBody>
      </p:sp>
      <p:sp>
        <p:nvSpPr>
          <p:cNvPr id="11" name="Shape 9"/>
          <p:cNvSpPr/>
          <p:nvPr/>
        </p:nvSpPr>
        <p:spPr>
          <a:xfrm>
            <a:off x="777240" y="3520440"/>
            <a:ext cx="10607040" cy="1225296"/>
          </a:xfrm>
          <a:prstGeom prst="roundRect">
            <a:avLst/>
          </a:prstGeom>
          <a:solidFill>
            <a:srgbClr val="FFFFFF"/>
          </a:solidFill>
          <a:ln w="12700">
            <a:solidFill>
              <a:srgbClr val="DCE5E2"/>
            </a:solidFill>
            <a:prstDash val="solid"/>
          </a:ln>
        </p:spPr>
      </p:sp>
      <p:sp>
        <p:nvSpPr>
          <p:cNvPr id="12" name="Text 10"/>
          <p:cNvSpPr/>
          <p:nvPr/>
        </p:nvSpPr>
        <p:spPr>
          <a:xfrm>
            <a:off x="1042416" y="3767328"/>
            <a:ext cx="10049256" cy="722376"/>
          </a:xfrm>
          <a:prstGeom prst="rect">
            <a:avLst/>
          </a:prstGeom>
          <a:noFill/>
          <a:ln/>
        </p:spPr>
        <p:txBody>
          <a:bodyPr wrap="square" lIns="0" tIns="0" rIns="0" bIns="0" rtlCol="0" anchor="ctr">
            <a:normAutofit/>
          </a:bodyPr>
          <a:lstStyle/>
          <a:p>
            <a:pPr indent="0" marL="0">
              <a:buNone/>
            </a:pPr>
            <a:r>
              <a:rPr lang="en-US" sz="1900" dirty="0">
                <a:solidFill>
                  <a:srgbClr val="263E49"/>
                </a:solidFill>
                <a:latin typeface="Inter" pitchFamily="34" charset="0"/>
                <a:ea typeface="Inter" pitchFamily="34" charset="-122"/>
                <a:cs typeface="Inter" pitchFamily="34" charset="-120"/>
              </a:rPr>
              <a:t>“I can talk for 20 minutes, but I’m not willing to be mocked or rushed. If we cannot speak kindly, I’ll come back tomorrow.”</a:t>
            </a:r>
            <a:endParaRPr lang="en-US" sz="1900" dirty="0"/>
          </a:p>
        </p:txBody>
      </p:sp>
      <p:sp>
        <p:nvSpPr>
          <p:cNvPr id="13" name="Shape 11"/>
          <p:cNvSpPr/>
          <p:nvPr/>
        </p:nvSpPr>
        <p:spPr>
          <a:xfrm>
            <a:off x="713232" y="5184648"/>
            <a:ext cx="10771632" cy="502920"/>
          </a:xfrm>
          <a:prstGeom prst="roundRect">
            <a:avLst/>
          </a:prstGeom>
          <a:solidFill>
            <a:srgbClr val="E7F1EF"/>
          </a:solidFill>
          <a:ln w="12700">
            <a:solidFill>
              <a:srgbClr val="E7F1EF"/>
            </a:solidFill>
            <a:prstDash val="solid"/>
          </a:ln>
        </p:spPr>
      </p:sp>
      <p:sp>
        <p:nvSpPr>
          <p:cNvPr id="14" name="Text 12"/>
          <p:cNvSpPr/>
          <p:nvPr/>
        </p:nvSpPr>
        <p:spPr>
          <a:xfrm>
            <a:off x="941832" y="5257800"/>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Vulnerability tells the truth; boundaries make the risk intentional rather than compulsory.</a:t>
            </a:r>
            <a:endParaRPr lang="en-US" sz="154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04 / REFLECTION</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What is one true thing you could share safely?</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The aim is relational honesty with choice, not dramatic disclosure.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53</a:t>
            </a:r>
            <a:endParaRPr lang="en-US" sz="1000" dirty="0"/>
          </a:p>
        </p:txBody>
      </p:sp>
      <p:sp>
        <p:nvSpPr>
          <p:cNvPr id="9" name="Shape 7"/>
          <p:cNvSpPr/>
          <p:nvPr/>
        </p:nvSpPr>
        <p:spPr>
          <a:xfrm>
            <a:off x="960120" y="2368296"/>
            <a:ext cx="146304" cy="146304"/>
          </a:xfrm>
          <a:prstGeom prst="ellipse">
            <a:avLst/>
          </a:prstGeom>
          <a:solidFill>
            <a:srgbClr val="267E88"/>
          </a:solidFill>
          <a:ln w="12700">
            <a:solidFill>
              <a:srgbClr val="267E88">
                <a:alpha val="0"/>
              </a:srgbClr>
            </a:solidFill>
            <a:prstDash val="solid"/>
          </a:ln>
        </p:spPr>
      </p:sp>
      <p:sp>
        <p:nvSpPr>
          <p:cNvPr id="10" name="Text 8"/>
          <p:cNvSpPr/>
          <p:nvPr/>
        </p:nvSpPr>
        <p:spPr>
          <a:xfrm>
            <a:off x="1353312" y="2258568"/>
            <a:ext cx="10012680" cy="1124712"/>
          </a:xfrm>
          <a:prstGeom prst="rect">
            <a:avLst/>
          </a:prstGeom>
          <a:noFill/>
          <a:ln/>
        </p:spPr>
        <p:txBody>
          <a:bodyPr wrap="square" lIns="0" tIns="0" rIns="0" bIns="0" rtlCol="0" anchor="ctr">
            <a:normAutofit/>
          </a:bodyPr>
          <a:lstStyle/>
          <a:p>
            <a:pPr indent="0" marL="0">
              <a:buNone/>
            </a:pPr>
            <a:r>
              <a:rPr lang="en-US" sz="1960" dirty="0">
                <a:solidFill>
                  <a:srgbClr val="263E49"/>
                </a:solidFill>
                <a:latin typeface="Inter" pitchFamily="34" charset="0"/>
                <a:ea typeface="Inter" pitchFamily="34" charset="-122"/>
                <a:cs typeface="Inter" pitchFamily="34" charset="-120"/>
              </a:rPr>
              <a:t>Is there an emotion, hope, or need that I routinely hide—even in safe relationships?</a:t>
            </a:r>
            <a:endParaRPr lang="en-US" sz="1960" dirty="0"/>
          </a:p>
        </p:txBody>
      </p:sp>
      <p:sp>
        <p:nvSpPr>
          <p:cNvPr id="11" name="Shape 9"/>
          <p:cNvSpPr/>
          <p:nvPr/>
        </p:nvSpPr>
        <p:spPr>
          <a:xfrm>
            <a:off x="960120" y="3511296"/>
            <a:ext cx="146304" cy="146304"/>
          </a:xfrm>
          <a:prstGeom prst="ellipse">
            <a:avLst/>
          </a:prstGeom>
          <a:solidFill>
            <a:srgbClr val="E6AF45"/>
          </a:solidFill>
          <a:ln w="12700">
            <a:solidFill>
              <a:srgbClr val="E6AF45">
                <a:alpha val="0"/>
              </a:srgbClr>
            </a:solidFill>
            <a:prstDash val="solid"/>
          </a:ln>
        </p:spPr>
      </p:sp>
      <p:sp>
        <p:nvSpPr>
          <p:cNvPr id="12" name="Text 10"/>
          <p:cNvSpPr/>
          <p:nvPr/>
        </p:nvSpPr>
        <p:spPr>
          <a:xfrm>
            <a:off x="1353312" y="3401568"/>
            <a:ext cx="10012680" cy="1124712"/>
          </a:xfrm>
          <a:prstGeom prst="rect">
            <a:avLst/>
          </a:prstGeom>
          <a:noFill/>
          <a:ln/>
        </p:spPr>
        <p:txBody>
          <a:bodyPr wrap="square" lIns="0" tIns="0" rIns="0" bIns="0" rtlCol="0" anchor="ctr">
            <a:normAutofit/>
          </a:bodyPr>
          <a:lstStyle/>
          <a:p>
            <a:pPr indent="0" marL="0">
              <a:buNone/>
            </a:pPr>
            <a:r>
              <a:rPr lang="en-US" sz="1960" dirty="0">
                <a:solidFill>
                  <a:srgbClr val="263E49"/>
                </a:solidFill>
                <a:latin typeface="Inter" pitchFamily="34" charset="0"/>
                <a:ea typeface="Inter" pitchFamily="34" charset="-122"/>
                <a:cs typeface="Inter" pitchFamily="34" charset="-120"/>
              </a:rPr>
              <a:t>What boundary would help me communicate honestly without abandoning myself?</a:t>
            </a:r>
            <a:endParaRPr lang="en-US" sz="1960" dirty="0"/>
          </a:p>
        </p:txBody>
      </p:sp>
      <p:sp>
        <p:nvSpPr>
          <p:cNvPr id="13" name="Shape 11"/>
          <p:cNvSpPr/>
          <p:nvPr/>
        </p:nvSpPr>
        <p:spPr>
          <a:xfrm>
            <a:off x="960120" y="4654296"/>
            <a:ext cx="146304" cy="146304"/>
          </a:xfrm>
          <a:prstGeom prst="ellipse">
            <a:avLst/>
          </a:prstGeom>
          <a:solidFill>
            <a:srgbClr val="CC715B"/>
          </a:solidFill>
          <a:ln w="12700">
            <a:solidFill>
              <a:srgbClr val="CC715B">
                <a:alpha val="0"/>
              </a:srgbClr>
            </a:solidFill>
            <a:prstDash val="solid"/>
          </a:ln>
        </p:spPr>
      </p:sp>
      <p:sp>
        <p:nvSpPr>
          <p:cNvPr id="14" name="Text 12"/>
          <p:cNvSpPr/>
          <p:nvPr/>
        </p:nvSpPr>
        <p:spPr>
          <a:xfrm>
            <a:off x="1353312" y="4544568"/>
            <a:ext cx="10012680" cy="1124712"/>
          </a:xfrm>
          <a:prstGeom prst="rect">
            <a:avLst/>
          </a:prstGeom>
          <a:noFill/>
          <a:ln/>
        </p:spPr>
        <p:txBody>
          <a:bodyPr wrap="square" lIns="0" tIns="0" rIns="0" bIns="0" rtlCol="0" anchor="ctr">
            <a:normAutofit/>
          </a:bodyPr>
          <a:lstStyle/>
          <a:p>
            <a:pPr indent="0" marL="0">
              <a:buNone/>
            </a:pPr>
            <a:r>
              <a:rPr lang="en-US" sz="1960" dirty="0">
                <a:solidFill>
                  <a:srgbClr val="263E49"/>
                </a:solidFill>
                <a:latin typeface="Inter" pitchFamily="34" charset="0"/>
                <a:ea typeface="Inter" pitchFamily="34" charset="-122"/>
                <a:cs typeface="Inter" pitchFamily="34" charset="-120"/>
              </a:rPr>
              <a:t>What signs tell me a person can receive vulnerability with care and respect?</a:t>
            </a:r>
            <a:endParaRPr lang="en-US" sz="1960" dirty="0"/>
          </a:p>
        </p:txBody>
      </p:sp>
      <p:sp>
        <p:nvSpPr>
          <p:cNvPr id="15" name="Shape 13"/>
          <p:cNvSpPr/>
          <p:nvPr/>
        </p:nvSpPr>
        <p:spPr>
          <a:xfrm>
            <a:off x="713232" y="5605272"/>
            <a:ext cx="10771632" cy="502920"/>
          </a:xfrm>
          <a:prstGeom prst="roundRect">
            <a:avLst/>
          </a:prstGeom>
          <a:solidFill>
            <a:srgbClr val="E7F1EF"/>
          </a:solidFill>
          <a:ln w="12700">
            <a:solidFill>
              <a:srgbClr val="E7F1EF"/>
            </a:solidFill>
            <a:prstDash val="solid"/>
          </a:ln>
        </p:spPr>
      </p:sp>
      <p:sp>
        <p:nvSpPr>
          <p:cNvPr id="16" name="Text 14"/>
          <p:cNvSpPr/>
          <p:nvPr/>
        </p:nvSpPr>
        <p:spPr>
          <a:xfrm>
            <a:off x="941832" y="5678424"/>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Vulnerability is courageous when freely chosen—not when demanded.</a:t>
            </a:r>
            <a:endParaRPr lang="en-US" sz="154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12303D"/>
        </a:solidFill>
      </p:bgPr>
    </p:bg>
    <p:spTree>
      <p:nvGrpSpPr>
        <p:cNvPr id="1" name=""/>
        <p:cNvGrpSpPr/>
        <p:nvPr/>
      </p:nvGrpSpPr>
      <p:grpSpPr>
        <a:xfrm>
          <a:off x="0" y="0"/>
          <a:ext cx="0" cy="0"/>
          <a:chOff x="0" y="0"/>
          <a:chExt cx="0" cy="0"/>
        </a:xfrm>
      </p:grpSpPr>
      <p:sp>
        <p:nvSpPr>
          <p:cNvPr id="2" name="Shape 0"/>
          <p:cNvSpPr/>
          <p:nvPr/>
        </p:nvSpPr>
        <p:spPr>
          <a:xfrm>
            <a:off x="0" y="0"/>
            <a:ext cx="118872" cy="6858000"/>
          </a:xfrm>
          <a:prstGeom prst="rect">
            <a:avLst/>
          </a:prstGeom>
          <a:solidFill>
            <a:srgbClr val="E6AF45"/>
          </a:solidFill>
          <a:ln w="12700">
            <a:solidFill>
              <a:srgbClr val="E6AF45">
                <a:alpha val="0"/>
              </a:srgbClr>
            </a:solidFill>
            <a:prstDash val="solid"/>
          </a:ln>
        </p:spPr>
      </p:sp>
      <p:sp>
        <p:nvSpPr>
          <p:cNvPr id="3" name="Shape 1"/>
          <p:cNvSpPr/>
          <p:nvPr/>
        </p:nvSpPr>
        <p:spPr>
          <a:xfrm>
            <a:off x="8366760" y="-1024128"/>
            <a:ext cx="5394960" cy="5394960"/>
          </a:xfrm>
          <a:prstGeom prst="ellipse">
            <a:avLst/>
          </a:prstGeom>
          <a:solidFill>
            <a:srgbClr val="1F4451"/>
          </a:solidFill>
          <a:ln w="12700">
            <a:solidFill>
              <a:srgbClr val="1F4451">
                <a:alpha val="0"/>
              </a:srgbClr>
            </a:solidFill>
            <a:prstDash val="solid"/>
          </a:ln>
        </p:spPr>
      </p:sp>
      <p:sp>
        <p:nvSpPr>
          <p:cNvPr id="4" name="Shape 2"/>
          <p:cNvSpPr/>
          <p:nvPr/>
        </p:nvSpPr>
        <p:spPr>
          <a:xfrm>
            <a:off x="9427464" y="-18288"/>
            <a:ext cx="3108960" cy="3108960"/>
          </a:xfrm>
          <a:prstGeom prst="ellipse">
            <a:avLst/>
          </a:prstGeom>
          <a:solidFill>
            <a:srgbClr val="267E88"/>
          </a:solidFill>
          <a:ln w="12700">
            <a:solidFill>
              <a:srgbClr val="267E88">
                <a:alpha val="0"/>
              </a:srgbClr>
            </a:solidFill>
            <a:prstDash val="solid"/>
          </a:ln>
        </p:spPr>
      </p:sp>
      <p:sp>
        <p:nvSpPr>
          <p:cNvPr id="5" name="Shape 3"/>
          <p:cNvSpPr/>
          <p:nvPr/>
        </p:nvSpPr>
        <p:spPr>
          <a:xfrm>
            <a:off x="10259568" y="969264"/>
            <a:ext cx="1325880" cy="1325880"/>
          </a:xfrm>
          <a:prstGeom prst="ellipse">
            <a:avLst/>
          </a:prstGeom>
          <a:solidFill>
            <a:srgbClr val="E6AF45"/>
          </a:solidFill>
          <a:ln w="12700">
            <a:solidFill>
              <a:srgbClr val="E6AF45">
                <a:alpha val="0"/>
              </a:srgbClr>
            </a:solidFill>
            <a:prstDash val="solid"/>
          </a:ln>
        </p:spPr>
      </p:sp>
      <p:sp>
        <p:nvSpPr>
          <p:cNvPr id="6" name="Text 4"/>
          <p:cNvSpPr/>
          <p:nvPr/>
        </p:nvSpPr>
        <p:spPr>
          <a:xfrm>
            <a:off x="795528" y="941832"/>
            <a:ext cx="8229600" cy="292608"/>
          </a:xfrm>
          <a:prstGeom prst="rect">
            <a:avLst/>
          </a:prstGeom>
          <a:noFill/>
          <a:ln/>
        </p:spPr>
        <p:txBody>
          <a:bodyPr wrap="square" lIns="0" tIns="0" rIns="0" bIns="0" rtlCol="0" anchor="ctr">
            <a:normAutofit/>
          </a:bodyPr>
          <a:lstStyle/>
          <a:p>
            <a:pPr indent="0" marL="0">
              <a:buNone/>
            </a:pPr>
            <a:r>
              <a:rPr lang="en-US" sz="1300" b="1" spc="200" kern="0" dirty="0">
                <a:solidFill>
                  <a:srgbClr val="E6AF45"/>
                </a:solidFill>
                <a:latin typeface="Inter Display" pitchFamily="34" charset="0"/>
                <a:ea typeface="Inter Display" pitchFamily="34" charset="-122"/>
                <a:cs typeface="Inter Display" pitchFamily="34" charset="-120"/>
              </a:rPr>
              <a:t>INTEGRATION · TOOLS FOR DAILY LIFE</a:t>
            </a:r>
            <a:endParaRPr lang="en-US" sz="1300" dirty="0"/>
          </a:p>
        </p:txBody>
      </p:sp>
      <p:sp>
        <p:nvSpPr>
          <p:cNvPr id="7" name="Text 5"/>
          <p:cNvSpPr/>
          <p:nvPr/>
        </p:nvSpPr>
        <p:spPr>
          <a:xfrm>
            <a:off x="740664" y="1463040"/>
            <a:ext cx="2011680" cy="1371600"/>
          </a:xfrm>
          <a:prstGeom prst="rect">
            <a:avLst/>
          </a:prstGeom>
          <a:noFill/>
          <a:ln/>
        </p:spPr>
        <p:txBody>
          <a:bodyPr wrap="square" lIns="0" tIns="0" rIns="0" bIns="0" rtlCol="0" anchor="ctr">
            <a:normAutofit/>
          </a:bodyPr>
          <a:lstStyle/>
          <a:p>
            <a:pPr indent="0" marL="0">
              <a:buNone/>
            </a:pPr>
            <a:r>
              <a:rPr lang="en-US" sz="7900" b="1" dirty="0">
                <a:solidFill>
                  <a:srgbClr val="3A9BA0"/>
                </a:solidFill>
                <a:latin typeface="Inter Display" pitchFamily="34" charset="0"/>
                <a:ea typeface="Inter Display" pitchFamily="34" charset="-122"/>
                <a:cs typeface="Inter Display" pitchFamily="34" charset="-120"/>
              </a:rPr>
              <a:t>05</a:t>
            </a:r>
            <a:endParaRPr lang="en-US" sz="7900" dirty="0"/>
          </a:p>
        </p:txBody>
      </p:sp>
      <p:sp>
        <p:nvSpPr>
          <p:cNvPr id="8" name="Text 6"/>
          <p:cNvSpPr/>
          <p:nvPr/>
        </p:nvSpPr>
        <p:spPr>
          <a:xfrm>
            <a:off x="2743200" y="1847088"/>
            <a:ext cx="8046720" cy="1078992"/>
          </a:xfrm>
          <a:prstGeom prst="rect">
            <a:avLst/>
          </a:prstGeom>
          <a:noFill/>
          <a:ln/>
        </p:spPr>
        <p:txBody>
          <a:bodyPr wrap="square" lIns="0" tIns="0" rIns="0" bIns="0" rtlCol="0" anchor="ctr">
            <a:normAutofit/>
          </a:bodyPr>
          <a:lstStyle/>
          <a:p>
            <a:pPr indent="0" marL="0">
              <a:buNone/>
            </a:pPr>
            <a:r>
              <a:rPr lang="en-US" sz="3700" b="1" dirty="0">
                <a:solidFill>
                  <a:srgbClr val="FFFFFF"/>
                </a:solidFill>
                <a:latin typeface="Inter Display" pitchFamily="34" charset="0"/>
                <a:ea typeface="Inter Display" pitchFamily="34" charset="-122"/>
                <a:cs typeface="Inter Display" pitchFamily="34" charset="-120"/>
              </a:rPr>
              <a:t>Practice, Connect, Rebuild</a:t>
            </a:r>
            <a:endParaRPr lang="en-US" sz="3700" dirty="0"/>
          </a:p>
        </p:txBody>
      </p:sp>
      <p:sp>
        <p:nvSpPr>
          <p:cNvPr id="9" name="Text 7"/>
          <p:cNvSpPr/>
          <p:nvPr/>
        </p:nvSpPr>
        <p:spPr>
          <a:xfrm>
            <a:off x="2770632" y="3072384"/>
            <a:ext cx="7772400" cy="1097280"/>
          </a:xfrm>
          <a:prstGeom prst="rect">
            <a:avLst/>
          </a:prstGeom>
          <a:noFill/>
          <a:ln/>
        </p:spPr>
        <p:txBody>
          <a:bodyPr wrap="square" lIns="0" tIns="0" rIns="0" bIns="0" rtlCol="0" anchor="t">
            <a:normAutofit/>
          </a:bodyPr>
          <a:lstStyle/>
          <a:p>
            <a:pPr indent="0" marL="0">
              <a:buNone/>
            </a:pPr>
            <a:r>
              <a:rPr lang="en-US" sz="1900" dirty="0">
                <a:solidFill>
                  <a:srgbClr val="C9DDDE"/>
                </a:solidFill>
                <a:latin typeface="Inter" pitchFamily="34" charset="0"/>
                <a:ea typeface="Inter" pitchFamily="34" charset="-122"/>
                <a:cs typeface="Inter" pitchFamily="34" charset="-120"/>
              </a:rPr>
              <a:t>A practical synthesis for households, friendships, mentoring, recovery groups and relationships.</a:t>
            </a:r>
            <a:endParaRPr lang="en-US" sz="1900" dirty="0"/>
          </a:p>
        </p:txBody>
      </p:sp>
      <p:sp>
        <p:nvSpPr>
          <p:cNvPr id="10" name="Shape 8"/>
          <p:cNvSpPr/>
          <p:nvPr/>
        </p:nvSpPr>
        <p:spPr>
          <a:xfrm>
            <a:off x="822960" y="6071616"/>
            <a:ext cx="10451592" cy="0"/>
          </a:xfrm>
          <a:prstGeom prst="line">
            <a:avLst/>
          </a:prstGeom>
          <a:noFill/>
          <a:ln w="12700">
            <a:solidFill>
              <a:srgbClr val="456875"/>
            </a:solidFill>
            <a:prstDash val="solid"/>
            <a:headEnd type="none"/>
            <a:tailEnd type="none"/>
          </a:ln>
        </p:spPr>
      </p:sp>
      <p:sp>
        <p:nvSpPr>
          <p:cNvPr id="11" name="Text 9"/>
          <p:cNvSpPr/>
          <p:nvPr/>
        </p:nvSpPr>
        <p:spPr>
          <a:xfrm>
            <a:off x="832104" y="6227064"/>
            <a:ext cx="7315200" cy="228600"/>
          </a:xfrm>
          <a:prstGeom prst="rect">
            <a:avLst/>
          </a:prstGeom>
          <a:noFill/>
          <a:ln/>
        </p:spPr>
        <p:txBody>
          <a:bodyPr wrap="square" lIns="0" tIns="0" rIns="0" bIns="0" rtlCol="0" anchor="ctr">
            <a:normAutofit/>
          </a:bodyPr>
          <a:lstStyle/>
          <a:p>
            <a:pPr indent="0" marL="0">
              <a:buNone/>
            </a:pPr>
            <a:r>
              <a:rPr lang="en-US" sz="1000" b="1" spc="130" kern="0" dirty="0">
                <a:solidFill>
                  <a:srgbClr val="C9DDDE"/>
                </a:solidFill>
                <a:latin typeface="Inter Display" pitchFamily="34" charset="0"/>
                <a:ea typeface="Inter Display" pitchFamily="34" charset="-122"/>
                <a:cs typeface="Inter Display" pitchFamily="34" charset="-120"/>
              </a:rPr>
              <a:t>RISE &amp; REBUILD    •    OCTOBER 17, 2026</a:t>
            </a:r>
            <a:endParaRPr lang="en-US" sz="1000" dirty="0"/>
          </a:p>
        </p:txBody>
      </p:sp>
      <p:sp>
        <p:nvSpPr>
          <p:cNvPr id="12" name="Text 10"/>
          <p:cNvSpPr/>
          <p:nvPr/>
        </p:nvSpPr>
        <p:spPr>
          <a:xfrm>
            <a:off x="10972800" y="6236208"/>
            <a:ext cx="301752" cy="201168"/>
          </a:xfrm>
          <a:prstGeom prst="rect">
            <a:avLst/>
          </a:prstGeom>
          <a:noFill/>
          <a:ln/>
        </p:spPr>
        <p:txBody>
          <a:bodyPr wrap="square" lIns="0" tIns="0" rIns="0" bIns="0" rtlCol="0" anchor="ctr">
            <a:normAutofit/>
          </a:bodyPr>
          <a:lstStyle/>
          <a:p>
            <a:pPr indent="0" marL="0">
              <a:buNone/>
            </a:pPr>
            <a:r>
              <a:rPr lang="en-US" sz="1000" b="1" dirty="0">
                <a:solidFill>
                  <a:srgbClr val="C9DDDE"/>
                </a:solidFill>
                <a:latin typeface="Inter Display" pitchFamily="34" charset="0"/>
                <a:ea typeface="Inter Display" pitchFamily="34" charset="-122"/>
                <a:cs typeface="Inter Display" pitchFamily="34" charset="-120"/>
              </a:rPr>
              <a:t>54</a:t>
            </a:r>
            <a:endParaRPr lang="en-US" sz="1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05 / RELATIONSHIPS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Intensity and intimacy are not synonyms</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Strong emotion can create urgency; intimacy grows through truth, respect and steadiness.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55</a:t>
            </a:r>
            <a:endParaRPr lang="en-US" sz="1000" dirty="0"/>
          </a:p>
        </p:txBody>
      </p:sp>
      <p:sp>
        <p:nvSpPr>
          <p:cNvPr id="9" name="Shape 7"/>
          <p:cNvSpPr/>
          <p:nvPr/>
        </p:nvSpPr>
        <p:spPr>
          <a:xfrm>
            <a:off x="713232" y="2139696"/>
            <a:ext cx="5212080" cy="3337560"/>
          </a:xfrm>
          <a:prstGeom prst="roundRect">
            <a:avLst/>
          </a:prstGeom>
          <a:solidFill>
            <a:srgbClr val="FFFFFF"/>
          </a:solidFill>
          <a:ln w="12700">
            <a:solidFill>
              <a:srgbClr val="DCE5E2"/>
            </a:solidFill>
            <a:prstDash val="solid"/>
          </a:ln>
        </p:spPr>
      </p:sp>
      <p:sp>
        <p:nvSpPr>
          <p:cNvPr id="10" name="Shape 8"/>
          <p:cNvSpPr/>
          <p:nvPr/>
        </p:nvSpPr>
        <p:spPr>
          <a:xfrm>
            <a:off x="713232" y="2139696"/>
            <a:ext cx="59436" cy="3337560"/>
          </a:xfrm>
          <a:prstGeom prst="rect">
            <a:avLst/>
          </a:prstGeom>
          <a:solidFill>
            <a:srgbClr val="CC715B"/>
          </a:solidFill>
          <a:ln w="12700">
            <a:solidFill>
              <a:srgbClr val="CC715B">
                <a:alpha val="0"/>
              </a:srgbClr>
            </a:solidFill>
            <a:prstDash val="solid"/>
          </a:ln>
        </p:spPr>
      </p:sp>
      <p:sp>
        <p:nvSpPr>
          <p:cNvPr id="11" name="Text 9"/>
          <p:cNvSpPr/>
          <p:nvPr/>
        </p:nvSpPr>
        <p:spPr>
          <a:xfrm>
            <a:off x="914400" y="2304288"/>
            <a:ext cx="4800600"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INTENSITY CYCLE</a:t>
            </a:r>
            <a:endParaRPr lang="en-US" sz="1750" dirty="0"/>
          </a:p>
        </p:txBody>
      </p:sp>
      <p:sp>
        <p:nvSpPr>
          <p:cNvPr id="12" name="Text 10"/>
          <p:cNvSpPr/>
          <p:nvPr/>
        </p:nvSpPr>
        <p:spPr>
          <a:xfrm>
            <a:off x="914400" y="2816352"/>
            <a:ext cx="4800600" cy="254203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Preoccupation → tension → reactive behavior → shame → renewed urgency. The bond can feel consuming without becoming safer.</a:t>
            </a:r>
            <a:endParaRPr lang="en-US" sz="1530" dirty="0"/>
          </a:p>
        </p:txBody>
      </p:sp>
      <p:sp>
        <p:nvSpPr>
          <p:cNvPr id="13" name="Shape 11"/>
          <p:cNvSpPr/>
          <p:nvPr/>
        </p:nvSpPr>
        <p:spPr>
          <a:xfrm>
            <a:off x="6099048" y="2139696"/>
            <a:ext cx="5358384" cy="3337560"/>
          </a:xfrm>
          <a:prstGeom prst="roundRect">
            <a:avLst/>
          </a:prstGeom>
          <a:solidFill>
            <a:srgbClr val="FFFFFF"/>
          </a:solidFill>
          <a:ln w="12700">
            <a:solidFill>
              <a:srgbClr val="DCE5E2"/>
            </a:solidFill>
            <a:prstDash val="solid"/>
          </a:ln>
        </p:spPr>
      </p:sp>
      <p:sp>
        <p:nvSpPr>
          <p:cNvPr id="14" name="Shape 12"/>
          <p:cNvSpPr/>
          <p:nvPr/>
        </p:nvSpPr>
        <p:spPr>
          <a:xfrm>
            <a:off x="6099048" y="2139696"/>
            <a:ext cx="59436" cy="3337560"/>
          </a:xfrm>
          <a:prstGeom prst="rect">
            <a:avLst/>
          </a:prstGeom>
          <a:solidFill>
            <a:srgbClr val="267E88"/>
          </a:solidFill>
          <a:ln w="12700">
            <a:solidFill>
              <a:srgbClr val="267E88">
                <a:alpha val="0"/>
              </a:srgbClr>
            </a:solidFill>
            <a:prstDash val="solid"/>
          </a:ln>
        </p:spPr>
      </p:sp>
      <p:sp>
        <p:nvSpPr>
          <p:cNvPr id="15" name="Text 13"/>
          <p:cNvSpPr/>
          <p:nvPr/>
        </p:nvSpPr>
        <p:spPr>
          <a:xfrm>
            <a:off x="6300216" y="2304288"/>
            <a:ext cx="4946904" cy="393192"/>
          </a:xfrm>
          <a:prstGeom prst="rect">
            <a:avLst/>
          </a:prstGeom>
          <a:noFill/>
          <a:ln/>
        </p:spPr>
        <p:txBody>
          <a:bodyPr wrap="square" lIns="0" tIns="0" rIns="0" bIns="0" rtlCol="0" anchor="ctr">
            <a:normAutofit/>
          </a:bodyPr>
          <a:lstStyle/>
          <a:p>
            <a:pPr indent="0" marL="0">
              <a:buNone/>
            </a:pPr>
            <a:r>
              <a:rPr lang="en-US" sz="1750" b="1" dirty="0">
                <a:solidFill>
                  <a:srgbClr val="173443"/>
                </a:solidFill>
                <a:latin typeface="Inter Display" pitchFamily="34" charset="0"/>
                <a:ea typeface="Inter Display" pitchFamily="34" charset="-122"/>
                <a:cs typeface="Inter Display" pitchFamily="34" charset="-120"/>
              </a:rPr>
              <a:t>INTIMACY PATH</a:t>
            </a:r>
            <a:endParaRPr lang="en-US" sz="1750" dirty="0"/>
          </a:p>
        </p:txBody>
      </p:sp>
      <p:sp>
        <p:nvSpPr>
          <p:cNvPr id="16" name="Text 14"/>
          <p:cNvSpPr/>
          <p:nvPr/>
        </p:nvSpPr>
        <p:spPr>
          <a:xfrm>
            <a:off x="6300216" y="2816352"/>
            <a:ext cx="4946904" cy="2542032"/>
          </a:xfrm>
          <a:prstGeom prst="rect">
            <a:avLst/>
          </a:prstGeom>
          <a:noFill/>
          <a:ln/>
        </p:spPr>
        <p:txBody>
          <a:bodyPr wrap="square" lIns="0" tIns="0" rIns="0" bIns="0" rtlCol="0" anchor="t">
            <a:normAutofit/>
          </a:bodyPr>
          <a:lstStyle/>
          <a:p>
            <a:pPr indent="0" marL="0">
              <a:buNone/>
            </a:pPr>
            <a:r>
              <a:rPr lang="en-US" sz="1530" dirty="0">
                <a:solidFill>
                  <a:srgbClr val="263E49"/>
                </a:solidFill>
                <a:latin typeface="Inter" pitchFamily="34" charset="0"/>
                <a:ea typeface="Inter" pitchFamily="34" charset="-122"/>
                <a:cs typeface="Inter" pitchFamily="34" charset="-120"/>
              </a:rPr>
              <a:t>Honesty → choice → mutual consideration → repair → dependable connection. Vulnerability coexists with safety and limits.</a:t>
            </a:r>
            <a:endParaRPr lang="en-US" sz="1530" dirty="0"/>
          </a:p>
        </p:txBody>
      </p:sp>
      <p:sp>
        <p:nvSpPr>
          <p:cNvPr id="17" name="Shape 15"/>
          <p:cNvSpPr/>
          <p:nvPr/>
        </p:nvSpPr>
        <p:spPr>
          <a:xfrm>
            <a:off x="713232" y="5614416"/>
            <a:ext cx="10771632" cy="502920"/>
          </a:xfrm>
          <a:prstGeom prst="roundRect">
            <a:avLst/>
          </a:prstGeom>
          <a:solidFill>
            <a:srgbClr val="E7F1EF"/>
          </a:solidFill>
          <a:ln w="12700">
            <a:solidFill>
              <a:srgbClr val="E7F1EF"/>
            </a:solidFill>
            <a:prstDash val="solid"/>
          </a:ln>
        </p:spPr>
      </p:sp>
      <p:sp>
        <p:nvSpPr>
          <p:cNvPr id="18" name="Text 16"/>
          <p:cNvSpPr/>
          <p:nvPr/>
        </p:nvSpPr>
        <p:spPr>
          <a:xfrm>
            <a:off x="941832" y="5687568"/>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A calmer, less dramatic relationship can be more intimate than a highly intense one.</a:t>
            </a:r>
            <a:endParaRPr lang="en-US" sz="154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05 / CONNECTION</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From disconnection patterns to repair behaviors</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Identify the shift in conduct—not just the shift in emotion.</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56</a:t>
            </a:r>
            <a:endParaRPr lang="en-US" sz="1000" dirty="0"/>
          </a:p>
        </p:txBody>
      </p:sp>
      <p:sp>
        <p:nvSpPr>
          <p:cNvPr id="9" name="Shape 7"/>
          <p:cNvSpPr/>
          <p:nvPr/>
        </p:nvSpPr>
        <p:spPr>
          <a:xfrm>
            <a:off x="768096" y="2029968"/>
            <a:ext cx="10680192" cy="621792"/>
          </a:xfrm>
          <a:prstGeom prst="roundRect">
            <a:avLst/>
          </a:prstGeom>
          <a:solidFill>
            <a:srgbClr val="E7F1EF"/>
          </a:solidFill>
          <a:ln w="12700">
            <a:solidFill>
              <a:srgbClr val="DCE5E2"/>
            </a:solidFill>
            <a:prstDash val="solid"/>
          </a:ln>
        </p:spPr>
      </p:sp>
      <p:sp>
        <p:nvSpPr>
          <p:cNvPr id="10" name="Text 8"/>
          <p:cNvSpPr/>
          <p:nvPr/>
        </p:nvSpPr>
        <p:spPr>
          <a:xfrm>
            <a:off x="1005840" y="2167128"/>
            <a:ext cx="3044952" cy="356616"/>
          </a:xfrm>
          <a:prstGeom prst="rect">
            <a:avLst/>
          </a:prstGeom>
          <a:noFill/>
          <a:ln/>
        </p:spPr>
        <p:txBody>
          <a:bodyPr wrap="square" lIns="0" tIns="0" rIns="0" bIns="0" rtlCol="0" anchor="ctr">
            <a:normAutofit/>
          </a:bodyPr>
          <a:lstStyle/>
          <a:p>
            <a:pPr indent="0" marL="0">
              <a:buNone/>
            </a:pPr>
            <a:r>
              <a:rPr lang="en-US" sz="1700" b="1" dirty="0">
                <a:solidFill>
                  <a:srgbClr val="CC715B"/>
                </a:solidFill>
                <a:latin typeface="Inter Display" pitchFamily="34" charset="0"/>
                <a:ea typeface="Inter Display" pitchFamily="34" charset="-122"/>
                <a:cs typeface="Inter Display" pitchFamily="34" charset="-120"/>
              </a:rPr>
              <a:t>WITHDRAWAL</a:t>
            </a:r>
            <a:endParaRPr lang="en-US" sz="1700" dirty="0"/>
          </a:p>
        </p:txBody>
      </p:sp>
      <p:sp>
        <p:nvSpPr>
          <p:cNvPr id="11" name="Text 9"/>
          <p:cNvSpPr/>
          <p:nvPr/>
        </p:nvSpPr>
        <p:spPr>
          <a:xfrm>
            <a:off x="4041648" y="2148840"/>
            <a:ext cx="576072" cy="374904"/>
          </a:xfrm>
          <a:prstGeom prst="rect">
            <a:avLst/>
          </a:prstGeom>
          <a:noFill/>
          <a:ln/>
        </p:spPr>
        <p:txBody>
          <a:bodyPr wrap="square" lIns="0" tIns="0" rIns="0" bIns="0" rtlCol="0" anchor="ctr">
            <a:normAutofit/>
          </a:bodyPr>
          <a:lstStyle/>
          <a:p>
            <a:pPr algn="ctr" indent="0" marL="0">
              <a:buNone/>
            </a:pPr>
            <a:r>
              <a:rPr lang="en-US" sz="2000" b="1" dirty="0">
                <a:solidFill>
                  <a:srgbClr val="267E88"/>
                </a:solidFill>
                <a:latin typeface="Inter Display" pitchFamily="34" charset="0"/>
                <a:ea typeface="Inter Display" pitchFamily="34" charset="-122"/>
                <a:cs typeface="Inter Display" pitchFamily="34" charset="-120"/>
              </a:rPr>
              <a:t>→</a:t>
            </a:r>
            <a:endParaRPr lang="en-US" sz="2000" dirty="0"/>
          </a:p>
        </p:txBody>
      </p:sp>
      <p:sp>
        <p:nvSpPr>
          <p:cNvPr id="12" name="Text 10"/>
          <p:cNvSpPr/>
          <p:nvPr/>
        </p:nvSpPr>
        <p:spPr>
          <a:xfrm>
            <a:off x="4736592" y="2157984"/>
            <a:ext cx="6391656" cy="365760"/>
          </a:xfrm>
          <a:prstGeom prst="rect">
            <a:avLst/>
          </a:prstGeom>
          <a:noFill/>
          <a:ln/>
        </p:spPr>
        <p:txBody>
          <a:bodyPr wrap="square" lIns="0" tIns="0" rIns="0" bIns="0" rtlCol="0" anchor="ctr">
            <a:normAutofit/>
          </a:bodyPr>
          <a:lstStyle/>
          <a:p>
            <a:pPr indent="0" marL="0">
              <a:buNone/>
            </a:pPr>
            <a:r>
              <a:rPr lang="en-US" sz="1660" dirty="0">
                <a:solidFill>
                  <a:srgbClr val="263E49"/>
                </a:solidFill>
                <a:latin typeface="Inter" pitchFamily="34" charset="0"/>
                <a:ea typeface="Inter" pitchFamily="34" charset="-122"/>
                <a:cs typeface="Inter" pitchFamily="34" charset="-120"/>
              </a:rPr>
              <a:t>Appropriate time-outs with a reliable return.</a:t>
            </a:r>
            <a:endParaRPr lang="en-US" sz="1660" dirty="0"/>
          </a:p>
        </p:txBody>
      </p:sp>
      <p:sp>
        <p:nvSpPr>
          <p:cNvPr id="13" name="Shape 11"/>
          <p:cNvSpPr/>
          <p:nvPr/>
        </p:nvSpPr>
        <p:spPr>
          <a:xfrm>
            <a:off x="768096" y="2743200"/>
            <a:ext cx="10680192" cy="621792"/>
          </a:xfrm>
          <a:prstGeom prst="roundRect">
            <a:avLst/>
          </a:prstGeom>
          <a:solidFill>
            <a:srgbClr val="FFFFFF"/>
          </a:solidFill>
          <a:ln w="12700">
            <a:solidFill>
              <a:srgbClr val="DCE5E2"/>
            </a:solidFill>
            <a:prstDash val="solid"/>
          </a:ln>
        </p:spPr>
      </p:sp>
      <p:sp>
        <p:nvSpPr>
          <p:cNvPr id="14" name="Text 12"/>
          <p:cNvSpPr/>
          <p:nvPr/>
        </p:nvSpPr>
        <p:spPr>
          <a:xfrm>
            <a:off x="1005840" y="2880360"/>
            <a:ext cx="3044952" cy="356616"/>
          </a:xfrm>
          <a:prstGeom prst="rect">
            <a:avLst/>
          </a:prstGeom>
          <a:noFill/>
          <a:ln/>
        </p:spPr>
        <p:txBody>
          <a:bodyPr wrap="square" lIns="0" tIns="0" rIns="0" bIns="0" rtlCol="0" anchor="ctr">
            <a:normAutofit/>
          </a:bodyPr>
          <a:lstStyle/>
          <a:p>
            <a:pPr indent="0" marL="0">
              <a:buNone/>
            </a:pPr>
            <a:r>
              <a:rPr lang="en-US" sz="1700" b="1" dirty="0">
                <a:solidFill>
                  <a:srgbClr val="CC715B"/>
                </a:solidFill>
                <a:latin typeface="Inter Display" pitchFamily="34" charset="0"/>
                <a:ea typeface="Inter Display" pitchFamily="34" charset="-122"/>
                <a:cs typeface="Inter Display" pitchFamily="34" charset="-120"/>
              </a:rPr>
              <a:t>SECRECY</a:t>
            </a:r>
            <a:endParaRPr lang="en-US" sz="1700" dirty="0"/>
          </a:p>
        </p:txBody>
      </p:sp>
      <p:sp>
        <p:nvSpPr>
          <p:cNvPr id="15" name="Text 13"/>
          <p:cNvSpPr/>
          <p:nvPr/>
        </p:nvSpPr>
        <p:spPr>
          <a:xfrm>
            <a:off x="4041648" y="2862072"/>
            <a:ext cx="576072" cy="374904"/>
          </a:xfrm>
          <a:prstGeom prst="rect">
            <a:avLst/>
          </a:prstGeom>
          <a:noFill/>
          <a:ln/>
        </p:spPr>
        <p:txBody>
          <a:bodyPr wrap="square" lIns="0" tIns="0" rIns="0" bIns="0" rtlCol="0" anchor="ctr">
            <a:normAutofit/>
          </a:bodyPr>
          <a:lstStyle/>
          <a:p>
            <a:pPr algn="ctr" indent="0" marL="0">
              <a:buNone/>
            </a:pPr>
            <a:r>
              <a:rPr lang="en-US" sz="2000" b="1" dirty="0">
                <a:solidFill>
                  <a:srgbClr val="267E88"/>
                </a:solidFill>
                <a:latin typeface="Inter Display" pitchFamily="34" charset="0"/>
                <a:ea typeface="Inter Display" pitchFamily="34" charset="-122"/>
                <a:cs typeface="Inter Display" pitchFamily="34" charset="-120"/>
              </a:rPr>
              <a:t>→</a:t>
            </a:r>
            <a:endParaRPr lang="en-US" sz="2000" dirty="0"/>
          </a:p>
        </p:txBody>
      </p:sp>
      <p:sp>
        <p:nvSpPr>
          <p:cNvPr id="16" name="Text 14"/>
          <p:cNvSpPr/>
          <p:nvPr/>
        </p:nvSpPr>
        <p:spPr>
          <a:xfrm>
            <a:off x="4736592" y="2871216"/>
            <a:ext cx="6391656" cy="365760"/>
          </a:xfrm>
          <a:prstGeom prst="rect">
            <a:avLst/>
          </a:prstGeom>
          <a:noFill/>
          <a:ln/>
        </p:spPr>
        <p:txBody>
          <a:bodyPr wrap="square" lIns="0" tIns="0" rIns="0" bIns="0" rtlCol="0" anchor="ctr">
            <a:normAutofit/>
          </a:bodyPr>
          <a:lstStyle/>
          <a:p>
            <a:pPr indent="0" marL="0">
              <a:buNone/>
            </a:pPr>
            <a:r>
              <a:rPr lang="en-US" sz="1660" dirty="0">
                <a:solidFill>
                  <a:srgbClr val="263E49"/>
                </a:solidFill>
                <a:latin typeface="Inter" pitchFamily="34" charset="0"/>
                <a:ea typeface="Inter" pitchFamily="34" charset="-122"/>
                <a:cs typeface="Inter" pitchFamily="34" charset="-120"/>
              </a:rPr>
              <a:t>Truthful and proportionate transparency.</a:t>
            </a:r>
            <a:endParaRPr lang="en-US" sz="1660" dirty="0"/>
          </a:p>
        </p:txBody>
      </p:sp>
      <p:sp>
        <p:nvSpPr>
          <p:cNvPr id="17" name="Shape 15"/>
          <p:cNvSpPr/>
          <p:nvPr/>
        </p:nvSpPr>
        <p:spPr>
          <a:xfrm>
            <a:off x="768096" y="3456432"/>
            <a:ext cx="10680192" cy="621792"/>
          </a:xfrm>
          <a:prstGeom prst="roundRect">
            <a:avLst/>
          </a:prstGeom>
          <a:solidFill>
            <a:srgbClr val="E7F1EF"/>
          </a:solidFill>
          <a:ln w="12700">
            <a:solidFill>
              <a:srgbClr val="DCE5E2"/>
            </a:solidFill>
            <a:prstDash val="solid"/>
          </a:ln>
        </p:spPr>
      </p:sp>
      <p:sp>
        <p:nvSpPr>
          <p:cNvPr id="18" name="Text 16"/>
          <p:cNvSpPr/>
          <p:nvPr/>
        </p:nvSpPr>
        <p:spPr>
          <a:xfrm>
            <a:off x="1005840" y="3593592"/>
            <a:ext cx="3044952" cy="356616"/>
          </a:xfrm>
          <a:prstGeom prst="rect">
            <a:avLst/>
          </a:prstGeom>
          <a:noFill/>
          <a:ln/>
        </p:spPr>
        <p:txBody>
          <a:bodyPr wrap="square" lIns="0" tIns="0" rIns="0" bIns="0" rtlCol="0" anchor="ctr">
            <a:normAutofit/>
          </a:bodyPr>
          <a:lstStyle/>
          <a:p>
            <a:pPr indent="0" marL="0">
              <a:buNone/>
            </a:pPr>
            <a:r>
              <a:rPr lang="en-US" sz="1700" b="1" dirty="0">
                <a:solidFill>
                  <a:srgbClr val="CC715B"/>
                </a:solidFill>
                <a:latin typeface="Inter Display" pitchFamily="34" charset="0"/>
                <a:ea typeface="Inter Display" pitchFamily="34" charset="-122"/>
                <a:cs typeface="Inter Display" pitchFamily="34" charset="-120"/>
              </a:rPr>
              <a:t>BLAME</a:t>
            </a:r>
            <a:endParaRPr lang="en-US" sz="1700" dirty="0"/>
          </a:p>
        </p:txBody>
      </p:sp>
      <p:sp>
        <p:nvSpPr>
          <p:cNvPr id="19" name="Text 17"/>
          <p:cNvSpPr/>
          <p:nvPr/>
        </p:nvSpPr>
        <p:spPr>
          <a:xfrm>
            <a:off x="4041648" y="3575304"/>
            <a:ext cx="576072" cy="374904"/>
          </a:xfrm>
          <a:prstGeom prst="rect">
            <a:avLst/>
          </a:prstGeom>
          <a:noFill/>
          <a:ln/>
        </p:spPr>
        <p:txBody>
          <a:bodyPr wrap="square" lIns="0" tIns="0" rIns="0" bIns="0" rtlCol="0" anchor="ctr">
            <a:normAutofit/>
          </a:bodyPr>
          <a:lstStyle/>
          <a:p>
            <a:pPr algn="ctr" indent="0" marL="0">
              <a:buNone/>
            </a:pPr>
            <a:r>
              <a:rPr lang="en-US" sz="2000" b="1" dirty="0">
                <a:solidFill>
                  <a:srgbClr val="267E88"/>
                </a:solidFill>
                <a:latin typeface="Inter Display" pitchFamily="34" charset="0"/>
                <a:ea typeface="Inter Display" pitchFamily="34" charset="-122"/>
                <a:cs typeface="Inter Display" pitchFamily="34" charset="-120"/>
              </a:rPr>
              <a:t>→</a:t>
            </a:r>
            <a:endParaRPr lang="en-US" sz="2000" dirty="0"/>
          </a:p>
        </p:txBody>
      </p:sp>
      <p:sp>
        <p:nvSpPr>
          <p:cNvPr id="20" name="Text 18"/>
          <p:cNvSpPr/>
          <p:nvPr/>
        </p:nvSpPr>
        <p:spPr>
          <a:xfrm>
            <a:off x="4736592" y="3584448"/>
            <a:ext cx="6391656" cy="365760"/>
          </a:xfrm>
          <a:prstGeom prst="rect">
            <a:avLst/>
          </a:prstGeom>
          <a:noFill/>
          <a:ln/>
        </p:spPr>
        <p:txBody>
          <a:bodyPr wrap="square" lIns="0" tIns="0" rIns="0" bIns="0" rtlCol="0" anchor="ctr">
            <a:normAutofit/>
          </a:bodyPr>
          <a:lstStyle/>
          <a:p>
            <a:pPr indent="0" marL="0">
              <a:buNone/>
            </a:pPr>
            <a:r>
              <a:rPr lang="en-US" sz="1660" dirty="0">
                <a:solidFill>
                  <a:srgbClr val="263E49"/>
                </a:solidFill>
                <a:latin typeface="Inter" pitchFamily="34" charset="0"/>
                <a:ea typeface="Inter" pitchFamily="34" charset="-122"/>
                <a:cs typeface="Inter" pitchFamily="34" charset="-120"/>
              </a:rPr>
              <a:t>Ownership with concrete action.</a:t>
            </a:r>
            <a:endParaRPr lang="en-US" sz="1660" dirty="0"/>
          </a:p>
        </p:txBody>
      </p:sp>
      <p:sp>
        <p:nvSpPr>
          <p:cNvPr id="21" name="Shape 19"/>
          <p:cNvSpPr/>
          <p:nvPr/>
        </p:nvSpPr>
        <p:spPr>
          <a:xfrm>
            <a:off x="768096" y="4169664"/>
            <a:ext cx="10680192" cy="621792"/>
          </a:xfrm>
          <a:prstGeom prst="roundRect">
            <a:avLst/>
          </a:prstGeom>
          <a:solidFill>
            <a:srgbClr val="FFFFFF"/>
          </a:solidFill>
          <a:ln w="12700">
            <a:solidFill>
              <a:srgbClr val="DCE5E2"/>
            </a:solidFill>
            <a:prstDash val="solid"/>
          </a:ln>
        </p:spPr>
      </p:sp>
      <p:sp>
        <p:nvSpPr>
          <p:cNvPr id="22" name="Text 20"/>
          <p:cNvSpPr/>
          <p:nvPr/>
        </p:nvSpPr>
        <p:spPr>
          <a:xfrm>
            <a:off x="1005840" y="4306824"/>
            <a:ext cx="3044952" cy="356616"/>
          </a:xfrm>
          <a:prstGeom prst="rect">
            <a:avLst/>
          </a:prstGeom>
          <a:noFill/>
          <a:ln/>
        </p:spPr>
        <p:txBody>
          <a:bodyPr wrap="square" lIns="0" tIns="0" rIns="0" bIns="0" rtlCol="0" anchor="ctr">
            <a:normAutofit/>
          </a:bodyPr>
          <a:lstStyle/>
          <a:p>
            <a:pPr indent="0" marL="0">
              <a:buNone/>
            </a:pPr>
            <a:r>
              <a:rPr lang="en-US" sz="1700" b="1" dirty="0">
                <a:solidFill>
                  <a:srgbClr val="CC715B"/>
                </a:solidFill>
                <a:latin typeface="Inter Display" pitchFamily="34" charset="0"/>
                <a:ea typeface="Inter Display" pitchFamily="34" charset="-122"/>
                <a:cs typeface="Inter Display" pitchFamily="34" charset="-120"/>
              </a:rPr>
              <a:t>CONTROL</a:t>
            </a:r>
            <a:endParaRPr lang="en-US" sz="1700" dirty="0"/>
          </a:p>
        </p:txBody>
      </p:sp>
      <p:sp>
        <p:nvSpPr>
          <p:cNvPr id="23" name="Text 21"/>
          <p:cNvSpPr/>
          <p:nvPr/>
        </p:nvSpPr>
        <p:spPr>
          <a:xfrm>
            <a:off x="4041648" y="4288536"/>
            <a:ext cx="576072" cy="374904"/>
          </a:xfrm>
          <a:prstGeom prst="rect">
            <a:avLst/>
          </a:prstGeom>
          <a:noFill/>
          <a:ln/>
        </p:spPr>
        <p:txBody>
          <a:bodyPr wrap="square" lIns="0" tIns="0" rIns="0" bIns="0" rtlCol="0" anchor="ctr">
            <a:normAutofit/>
          </a:bodyPr>
          <a:lstStyle/>
          <a:p>
            <a:pPr algn="ctr" indent="0" marL="0">
              <a:buNone/>
            </a:pPr>
            <a:r>
              <a:rPr lang="en-US" sz="2000" b="1" dirty="0">
                <a:solidFill>
                  <a:srgbClr val="267E88"/>
                </a:solidFill>
                <a:latin typeface="Inter Display" pitchFamily="34" charset="0"/>
                <a:ea typeface="Inter Display" pitchFamily="34" charset="-122"/>
                <a:cs typeface="Inter Display" pitchFamily="34" charset="-120"/>
              </a:rPr>
              <a:t>→</a:t>
            </a:r>
            <a:endParaRPr lang="en-US" sz="2000" dirty="0"/>
          </a:p>
        </p:txBody>
      </p:sp>
      <p:sp>
        <p:nvSpPr>
          <p:cNvPr id="24" name="Text 22"/>
          <p:cNvSpPr/>
          <p:nvPr/>
        </p:nvSpPr>
        <p:spPr>
          <a:xfrm>
            <a:off x="4736592" y="4297680"/>
            <a:ext cx="6391656" cy="365760"/>
          </a:xfrm>
          <a:prstGeom prst="rect">
            <a:avLst/>
          </a:prstGeom>
          <a:noFill/>
          <a:ln/>
        </p:spPr>
        <p:txBody>
          <a:bodyPr wrap="square" lIns="0" tIns="0" rIns="0" bIns="0" rtlCol="0" anchor="ctr">
            <a:normAutofit/>
          </a:bodyPr>
          <a:lstStyle/>
          <a:p>
            <a:pPr indent="0" marL="0">
              <a:buNone/>
            </a:pPr>
            <a:r>
              <a:rPr lang="en-US" sz="1660" dirty="0">
                <a:solidFill>
                  <a:srgbClr val="263E49"/>
                </a:solidFill>
                <a:latin typeface="Inter" pitchFamily="34" charset="0"/>
                <a:ea typeface="Inter" pitchFamily="34" charset="-122"/>
                <a:cs typeface="Inter" pitchFamily="34" charset="-120"/>
              </a:rPr>
              <a:t>Clear boundaries and freely chosen participation.</a:t>
            </a:r>
            <a:endParaRPr lang="en-US" sz="1660" dirty="0"/>
          </a:p>
        </p:txBody>
      </p:sp>
      <p:sp>
        <p:nvSpPr>
          <p:cNvPr id="25" name="Shape 23"/>
          <p:cNvSpPr/>
          <p:nvPr/>
        </p:nvSpPr>
        <p:spPr>
          <a:xfrm>
            <a:off x="768096" y="4882896"/>
            <a:ext cx="10680192" cy="621792"/>
          </a:xfrm>
          <a:prstGeom prst="roundRect">
            <a:avLst/>
          </a:prstGeom>
          <a:solidFill>
            <a:srgbClr val="E7F1EF"/>
          </a:solidFill>
          <a:ln w="12700">
            <a:solidFill>
              <a:srgbClr val="DCE5E2"/>
            </a:solidFill>
            <a:prstDash val="solid"/>
          </a:ln>
        </p:spPr>
      </p:sp>
      <p:sp>
        <p:nvSpPr>
          <p:cNvPr id="26" name="Text 24"/>
          <p:cNvSpPr/>
          <p:nvPr/>
        </p:nvSpPr>
        <p:spPr>
          <a:xfrm>
            <a:off x="1005840" y="5020056"/>
            <a:ext cx="3044952" cy="356616"/>
          </a:xfrm>
          <a:prstGeom prst="rect">
            <a:avLst/>
          </a:prstGeom>
          <a:noFill/>
          <a:ln/>
        </p:spPr>
        <p:txBody>
          <a:bodyPr wrap="square" lIns="0" tIns="0" rIns="0" bIns="0" rtlCol="0" anchor="ctr">
            <a:normAutofit/>
          </a:bodyPr>
          <a:lstStyle/>
          <a:p>
            <a:pPr indent="0" marL="0">
              <a:buNone/>
            </a:pPr>
            <a:r>
              <a:rPr lang="en-US" sz="1700" b="1" dirty="0">
                <a:solidFill>
                  <a:srgbClr val="CC715B"/>
                </a:solidFill>
                <a:latin typeface="Inter Display" pitchFamily="34" charset="0"/>
                <a:ea typeface="Inter Display" pitchFamily="34" charset="-122"/>
                <a:cs typeface="Inter Display" pitchFamily="34" charset="-120"/>
              </a:rPr>
              <a:t>SHAME SPIRAL</a:t>
            </a:r>
            <a:endParaRPr lang="en-US" sz="1700" dirty="0"/>
          </a:p>
        </p:txBody>
      </p:sp>
      <p:sp>
        <p:nvSpPr>
          <p:cNvPr id="27" name="Text 25"/>
          <p:cNvSpPr/>
          <p:nvPr/>
        </p:nvSpPr>
        <p:spPr>
          <a:xfrm>
            <a:off x="4041648" y="5001768"/>
            <a:ext cx="576072" cy="374904"/>
          </a:xfrm>
          <a:prstGeom prst="rect">
            <a:avLst/>
          </a:prstGeom>
          <a:noFill/>
          <a:ln/>
        </p:spPr>
        <p:txBody>
          <a:bodyPr wrap="square" lIns="0" tIns="0" rIns="0" bIns="0" rtlCol="0" anchor="ctr">
            <a:normAutofit/>
          </a:bodyPr>
          <a:lstStyle/>
          <a:p>
            <a:pPr algn="ctr" indent="0" marL="0">
              <a:buNone/>
            </a:pPr>
            <a:r>
              <a:rPr lang="en-US" sz="2000" b="1" dirty="0">
                <a:solidFill>
                  <a:srgbClr val="267E88"/>
                </a:solidFill>
                <a:latin typeface="Inter Display" pitchFamily="34" charset="0"/>
                <a:ea typeface="Inter Display" pitchFamily="34" charset="-122"/>
                <a:cs typeface="Inter Display" pitchFamily="34" charset="-120"/>
              </a:rPr>
              <a:t>→</a:t>
            </a:r>
            <a:endParaRPr lang="en-US" sz="2000" dirty="0"/>
          </a:p>
        </p:txBody>
      </p:sp>
      <p:sp>
        <p:nvSpPr>
          <p:cNvPr id="28" name="Text 26"/>
          <p:cNvSpPr/>
          <p:nvPr/>
        </p:nvSpPr>
        <p:spPr>
          <a:xfrm>
            <a:off x="4736592" y="5010912"/>
            <a:ext cx="6391656" cy="365760"/>
          </a:xfrm>
          <a:prstGeom prst="rect">
            <a:avLst/>
          </a:prstGeom>
          <a:noFill/>
          <a:ln/>
        </p:spPr>
        <p:txBody>
          <a:bodyPr wrap="square" lIns="0" tIns="0" rIns="0" bIns="0" rtlCol="0" anchor="ctr">
            <a:normAutofit/>
          </a:bodyPr>
          <a:lstStyle/>
          <a:p>
            <a:pPr indent="0" marL="0">
              <a:buNone/>
            </a:pPr>
            <a:r>
              <a:rPr lang="en-US" sz="1660" dirty="0">
                <a:solidFill>
                  <a:srgbClr val="263E49"/>
                </a:solidFill>
                <a:latin typeface="Inter" pitchFamily="34" charset="0"/>
                <a:ea typeface="Inter" pitchFamily="34" charset="-122"/>
                <a:cs typeface="Inter" pitchFamily="34" charset="-120"/>
              </a:rPr>
              <a:t>Honest remorse plus supported change.</a:t>
            </a:r>
            <a:endParaRPr lang="en-US" sz="166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05 / INTEGRITY</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Accountability without self-erasure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Taking responsibility does not require tolerating contempt or losing your voice.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57</a:t>
            </a:r>
            <a:endParaRPr lang="en-US" sz="1000" dirty="0"/>
          </a:p>
        </p:txBody>
      </p:sp>
      <p:sp>
        <p:nvSpPr>
          <p:cNvPr id="9" name="Shape 7"/>
          <p:cNvSpPr/>
          <p:nvPr/>
        </p:nvSpPr>
        <p:spPr>
          <a:xfrm>
            <a:off x="722376" y="2112264"/>
            <a:ext cx="3419856" cy="3346704"/>
          </a:xfrm>
          <a:prstGeom prst="roundRect">
            <a:avLst/>
          </a:prstGeom>
          <a:solidFill>
            <a:srgbClr val="E7F1EF"/>
          </a:solidFill>
          <a:ln w="12700">
            <a:solidFill>
              <a:srgbClr val="DCE5E2"/>
            </a:solidFill>
            <a:prstDash val="solid"/>
          </a:ln>
        </p:spPr>
      </p:sp>
      <p:sp>
        <p:nvSpPr>
          <p:cNvPr id="10" name="Text 8"/>
          <p:cNvSpPr/>
          <p:nvPr/>
        </p:nvSpPr>
        <p:spPr>
          <a:xfrm>
            <a:off x="941832" y="2377440"/>
            <a:ext cx="2999232" cy="438912"/>
          </a:xfrm>
          <a:prstGeom prst="rect">
            <a:avLst/>
          </a:prstGeom>
          <a:noFill/>
          <a:ln/>
        </p:spPr>
        <p:txBody>
          <a:bodyPr wrap="square" lIns="0" tIns="0" rIns="0" bIns="0" rtlCol="0" anchor="ctr">
            <a:normAutofit/>
          </a:bodyPr>
          <a:lstStyle/>
          <a:p>
            <a:pPr indent="0" marL="0">
              <a:buNone/>
            </a:pPr>
            <a:r>
              <a:rPr lang="en-US" sz="1680" b="1" dirty="0">
                <a:solidFill>
                  <a:srgbClr val="267E88"/>
                </a:solidFill>
                <a:latin typeface="Inter Display" pitchFamily="34" charset="0"/>
                <a:ea typeface="Inter Display" pitchFamily="34" charset="-122"/>
                <a:cs typeface="Inter Display" pitchFamily="34" charset="-120"/>
              </a:rPr>
              <a:t>ACCOUNTABILITY MEANS</a:t>
            </a:r>
            <a:endParaRPr lang="en-US" sz="1680" dirty="0"/>
          </a:p>
        </p:txBody>
      </p:sp>
      <p:sp>
        <p:nvSpPr>
          <p:cNvPr id="11" name="Text 9"/>
          <p:cNvSpPr/>
          <p:nvPr/>
        </p:nvSpPr>
        <p:spPr>
          <a:xfrm>
            <a:off x="941832" y="3054096"/>
            <a:ext cx="2980944" cy="1874520"/>
          </a:xfrm>
          <a:prstGeom prst="rect">
            <a:avLst/>
          </a:prstGeom>
          <a:noFill/>
          <a:ln/>
        </p:spPr>
        <p:txBody>
          <a:bodyPr wrap="square" lIns="0" tIns="0" rIns="0" bIns="0" rtlCol="0" anchor="t">
            <a:normAutofit/>
          </a:bodyPr>
          <a:lstStyle/>
          <a:p>
            <a:pPr indent="0" marL="0">
              <a:buNone/>
            </a:pPr>
            <a:r>
              <a:rPr lang="en-US" sz="1570" dirty="0">
                <a:solidFill>
                  <a:srgbClr val="263E49"/>
                </a:solidFill>
                <a:latin typeface="Inter" pitchFamily="34" charset="0"/>
                <a:ea typeface="Inter" pitchFamily="34" charset="-122"/>
                <a:cs typeface="Inter" pitchFamily="34" charset="-120"/>
              </a:rPr>
              <a:t>Admitting specific harm; telling the truth; welcoming reasonable questions; accepting proportionate consequences; consistent change.</a:t>
            </a:r>
            <a:endParaRPr lang="en-US" sz="1570" dirty="0"/>
          </a:p>
        </p:txBody>
      </p:sp>
      <p:sp>
        <p:nvSpPr>
          <p:cNvPr id="12" name="Shape 10"/>
          <p:cNvSpPr/>
          <p:nvPr/>
        </p:nvSpPr>
        <p:spPr>
          <a:xfrm>
            <a:off x="4343400" y="2112264"/>
            <a:ext cx="3419856" cy="3346704"/>
          </a:xfrm>
          <a:prstGeom prst="roundRect">
            <a:avLst/>
          </a:prstGeom>
          <a:solidFill>
            <a:srgbClr val="F6E8E1"/>
          </a:solidFill>
          <a:ln w="12700">
            <a:solidFill>
              <a:srgbClr val="DCE5E2"/>
            </a:solidFill>
            <a:prstDash val="solid"/>
          </a:ln>
        </p:spPr>
      </p:sp>
      <p:sp>
        <p:nvSpPr>
          <p:cNvPr id="13" name="Text 11"/>
          <p:cNvSpPr/>
          <p:nvPr/>
        </p:nvSpPr>
        <p:spPr>
          <a:xfrm>
            <a:off x="4562856" y="2377440"/>
            <a:ext cx="2999232" cy="438912"/>
          </a:xfrm>
          <a:prstGeom prst="rect">
            <a:avLst/>
          </a:prstGeom>
          <a:noFill/>
          <a:ln/>
        </p:spPr>
        <p:txBody>
          <a:bodyPr wrap="square" lIns="0" tIns="0" rIns="0" bIns="0" rtlCol="0" anchor="ctr">
            <a:normAutofit/>
          </a:bodyPr>
          <a:lstStyle/>
          <a:p>
            <a:pPr indent="0" marL="0">
              <a:buNone/>
            </a:pPr>
            <a:r>
              <a:rPr lang="en-US" sz="1680" b="1" dirty="0">
                <a:solidFill>
                  <a:srgbClr val="CC715B"/>
                </a:solidFill>
                <a:latin typeface="Inter Display" pitchFamily="34" charset="0"/>
                <a:ea typeface="Inter Display" pitchFamily="34" charset="-122"/>
                <a:cs typeface="Inter Display" pitchFamily="34" charset="-120"/>
              </a:rPr>
              <a:t>SELF-ERASURE LOOKS LIKE</a:t>
            </a:r>
            <a:endParaRPr lang="en-US" sz="1680" dirty="0"/>
          </a:p>
        </p:txBody>
      </p:sp>
      <p:sp>
        <p:nvSpPr>
          <p:cNvPr id="14" name="Text 12"/>
          <p:cNvSpPr/>
          <p:nvPr/>
        </p:nvSpPr>
        <p:spPr>
          <a:xfrm>
            <a:off x="4562856" y="3054096"/>
            <a:ext cx="2980944" cy="1874520"/>
          </a:xfrm>
          <a:prstGeom prst="rect">
            <a:avLst/>
          </a:prstGeom>
          <a:noFill/>
          <a:ln/>
        </p:spPr>
        <p:txBody>
          <a:bodyPr wrap="square" lIns="0" tIns="0" rIns="0" bIns="0" rtlCol="0" anchor="t">
            <a:normAutofit/>
          </a:bodyPr>
          <a:lstStyle/>
          <a:p>
            <a:pPr indent="0" marL="0">
              <a:buNone/>
            </a:pPr>
            <a:r>
              <a:rPr lang="en-US" sz="1570" dirty="0">
                <a:solidFill>
                  <a:srgbClr val="263E49"/>
                </a:solidFill>
                <a:latin typeface="Inter" pitchFamily="34" charset="0"/>
                <a:ea typeface="Inter" pitchFamily="34" charset="-122"/>
                <a:cs typeface="Inter" pitchFamily="34" charset="-120"/>
              </a:rPr>
              <a:t>Agreeing to false claims; accepting humiliation as proof of remorse; surrendering every boundary; making one’s worth contingent on reassurance.</a:t>
            </a:r>
            <a:endParaRPr lang="en-US" sz="1570" dirty="0"/>
          </a:p>
        </p:txBody>
      </p:sp>
      <p:sp>
        <p:nvSpPr>
          <p:cNvPr id="15" name="Shape 13"/>
          <p:cNvSpPr/>
          <p:nvPr/>
        </p:nvSpPr>
        <p:spPr>
          <a:xfrm>
            <a:off x="7964424" y="2112264"/>
            <a:ext cx="3419856" cy="3346704"/>
          </a:xfrm>
          <a:prstGeom prst="roundRect">
            <a:avLst/>
          </a:prstGeom>
          <a:solidFill>
            <a:srgbClr val="E7F1EF"/>
          </a:solidFill>
          <a:ln w="12700">
            <a:solidFill>
              <a:srgbClr val="DCE5E2"/>
            </a:solidFill>
            <a:prstDash val="solid"/>
          </a:ln>
        </p:spPr>
      </p:sp>
      <p:sp>
        <p:nvSpPr>
          <p:cNvPr id="16" name="Text 14"/>
          <p:cNvSpPr/>
          <p:nvPr/>
        </p:nvSpPr>
        <p:spPr>
          <a:xfrm>
            <a:off x="8183880" y="2377440"/>
            <a:ext cx="2999232" cy="438912"/>
          </a:xfrm>
          <a:prstGeom prst="rect">
            <a:avLst/>
          </a:prstGeom>
          <a:noFill/>
          <a:ln/>
        </p:spPr>
        <p:txBody>
          <a:bodyPr wrap="square" lIns="0" tIns="0" rIns="0" bIns="0" rtlCol="0" anchor="ctr">
            <a:normAutofit/>
          </a:bodyPr>
          <a:lstStyle/>
          <a:p>
            <a:pPr indent="0" marL="0">
              <a:buNone/>
            </a:pPr>
            <a:r>
              <a:rPr lang="en-US" sz="1680" b="1" dirty="0">
                <a:solidFill>
                  <a:srgbClr val="267E88"/>
                </a:solidFill>
                <a:latin typeface="Inter Display" pitchFamily="34" charset="0"/>
                <a:ea typeface="Inter Display" pitchFamily="34" charset="-122"/>
                <a:cs typeface="Inter Display" pitchFamily="34" charset="-120"/>
              </a:rPr>
              <a:t>THE MIDDLE PATH</a:t>
            </a:r>
            <a:endParaRPr lang="en-US" sz="1680" dirty="0"/>
          </a:p>
        </p:txBody>
      </p:sp>
      <p:sp>
        <p:nvSpPr>
          <p:cNvPr id="17" name="Text 15"/>
          <p:cNvSpPr/>
          <p:nvPr/>
        </p:nvSpPr>
        <p:spPr>
          <a:xfrm>
            <a:off x="8183880" y="3054096"/>
            <a:ext cx="2980944" cy="1874520"/>
          </a:xfrm>
          <a:prstGeom prst="rect">
            <a:avLst/>
          </a:prstGeom>
          <a:noFill/>
          <a:ln/>
        </p:spPr>
        <p:txBody>
          <a:bodyPr wrap="square" lIns="0" tIns="0" rIns="0" bIns="0" rtlCol="0" anchor="t">
            <a:normAutofit/>
          </a:bodyPr>
          <a:lstStyle/>
          <a:p>
            <a:pPr indent="0" marL="0">
              <a:buNone/>
            </a:pPr>
            <a:r>
              <a:rPr lang="en-US" sz="1570" dirty="0">
                <a:solidFill>
                  <a:srgbClr val="263E49"/>
                </a:solidFill>
                <a:latin typeface="Inter" pitchFamily="34" charset="0"/>
                <a:ea typeface="Inter" pitchFamily="34" charset="-122"/>
                <a:cs typeface="Inter" pitchFamily="34" charset="-120"/>
              </a:rPr>
              <a:t>“I can own what I did, stay honest about what I did not do, respect your needs, and maintain my dignity.”</a:t>
            </a:r>
            <a:endParaRPr lang="en-US" sz="157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05 / CRITICAL DISTINCTIONS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Five distinctions that protect good judgment</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Similar-sounding ideas can carry very different responsibilities.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58</a:t>
            </a:r>
            <a:endParaRPr lang="en-US" sz="1000" dirty="0"/>
          </a:p>
        </p:txBody>
      </p:sp>
      <p:sp>
        <p:nvSpPr>
          <p:cNvPr id="9" name="Shape 7"/>
          <p:cNvSpPr/>
          <p:nvPr/>
        </p:nvSpPr>
        <p:spPr>
          <a:xfrm>
            <a:off x="758952" y="2002536"/>
            <a:ext cx="10661904" cy="667512"/>
          </a:xfrm>
          <a:prstGeom prst="roundRect">
            <a:avLst/>
          </a:prstGeom>
          <a:solidFill>
            <a:srgbClr val="E7F1EF"/>
          </a:solidFill>
          <a:ln w="12700">
            <a:solidFill>
              <a:srgbClr val="DCE5E2"/>
            </a:solidFill>
            <a:prstDash val="solid"/>
          </a:ln>
        </p:spPr>
      </p:sp>
      <p:sp>
        <p:nvSpPr>
          <p:cNvPr id="10" name="Text 8"/>
          <p:cNvSpPr/>
          <p:nvPr/>
        </p:nvSpPr>
        <p:spPr>
          <a:xfrm>
            <a:off x="1005840" y="2157984"/>
            <a:ext cx="3840480" cy="374904"/>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Forgiveness</a:t>
            </a:r>
            <a:endParaRPr lang="en-US" sz="1800" dirty="0"/>
          </a:p>
        </p:txBody>
      </p:sp>
      <p:sp>
        <p:nvSpPr>
          <p:cNvPr id="11" name="Text 9"/>
          <p:cNvSpPr/>
          <p:nvPr/>
        </p:nvSpPr>
        <p:spPr>
          <a:xfrm>
            <a:off x="5010912" y="2167128"/>
            <a:ext cx="493776" cy="374904"/>
          </a:xfrm>
          <a:prstGeom prst="rect">
            <a:avLst/>
          </a:prstGeom>
          <a:noFill/>
          <a:ln/>
        </p:spPr>
        <p:txBody>
          <a:bodyPr wrap="square" lIns="0" tIns="0" rIns="0" bIns="0" rtlCol="0" anchor="ctr">
            <a:normAutofit/>
          </a:bodyPr>
          <a:lstStyle/>
          <a:p>
            <a:pPr algn="ctr" indent="0" marL="0">
              <a:buNone/>
            </a:pPr>
            <a:r>
              <a:rPr lang="en-US" sz="1800" b="1" dirty="0">
                <a:solidFill>
                  <a:srgbClr val="CC715B"/>
                </a:solidFill>
                <a:latin typeface="Inter Display" pitchFamily="34" charset="0"/>
                <a:ea typeface="Inter Display" pitchFamily="34" charset="-122"/>
                <a:cs typeface="Inter Display" pitchFamily="34" charset="-120"/>
              </a:rPr>
              <a:t>≠</a:t>
            </a:r>
            <a:endParaRPr lang="en-US" sz="1800" dirty="0"/>
          </a:p>
        </p:txBody>
      </p:sp>
      <p:sp>
        <p:nvSpPr>
          <p:cNvPr id="12" name="Text 10"/>
          <p:cNvSpPr/>
          <p:nvPr/>
        </p:nvSpPr>
        <p:spPr>
          <a:xfrm>
            <a:off x="5760720" y="2157984"/>
            <a:ext cx="5385816" cy="374904"/>
          </a:xfrm>
          <a:prstGeom prst="rect">
            <a:avLst/>
          </a:prstGeom>
          <a:noFill/>
          <a:ln/>
        </p:spPr>
        <p:txBody>
          <a:bodyPr wrap="square" lIns="0" tIns="0" rIns="0" bIns="0" rtlCol="0" anchor="ctr">
            <a:normAutofit/>
          </a:bodyPr>
          <a:lstStyle/>
          <a:p>
            <a:pPr indent="0" marL="0">
              <a:buNone/>
            </a:pPr>
            <a:r>
              <a:rPr lang="en-US" sz="1760" dirty="0">
                <a:solidFill>
                  <a:srgbClr val="263E49"/>
                </a:solidFill>
                <a:latin typeface="Inter" pitchFamily="34" charset="0"/>
                <a:ea typeface="Inter" pitchFamily="34" charset="-122"/>
                <a:cs typeface="Inter" pitchFamily="34" charset="-120"/>
              </a:rPr>
              <a:t>Reconciliation</a:t>
            </a:r>
            <a:endParaRPr lang="en-US" sz="1760" dirty="0"/>
          </a:p>
        </p:txBody>
      </p:sp>
      <p:sp>
        <p:nvSpPr>
          <p:cNvPr id="13" name="Shape 11"/>
          <p:cNvSpPr/>
          <p:nvPr/>
        </p:nvSpPr>
        <p:spPr>
          <a:xfrm>
            <a:off x="758952" y="2770632"/>
            <a:ext cx="10661904" cy="667512"/>
          </a:xfrm>
          <a:prstGeom prst="roundRect">
            <a:avLst/>
          </a:prstGeom>
          <a:solidFill>
            <a:srgbClr val="FFFFFF"/>
          </a:solidFill>
          <a:ln w="12700">
            <a:solidFill>
              <a:srgbClr val="DCE5E2"/>
            </a:solidFill>
            <a:prstDash val="solid"/>
          </a:ln>
        </p:spPr>
      </p:sp>
      <p:sp>
        <p:nvSpPr>
          <p:cNvPr id="14" name="Text 12"/>
          <p:cNvSpPr/>
          <p:nvPr/>
        </p:nvSpPr>
        <p:spPr>
          <a:xfrm>
            <a:off x="1005840" y="2926080"/>
            <a:ext cx="3840480" cy="374904"/>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Transparency</a:t>
            </a:r>
            <a:endParaRPr lang="en-US" sz="1800" dirty="0"/>
          </a:p>
        </p:txBody>
      </p:sp>
      <p:sp>
        <p:nvSpPr>
          <p:cNvPr id="15" name="Text 13"/>
          <p:cNvSpPr/>
          <p:nvPr/>
        </p:nvSpPr>
        <p:spPr>
          <a:xfrm>
            <a:off x="5010912" y="2935224"/>
            <a:ext cx="493776" cy="374904"/>
          </a:xfrm>
          <a:prstGeom prst="rect">
            <a:avLst/>
          </a:prstGeom>
          <a:noFill/>
          <a:ln/>
        </p:spPr>
        <p:txBody>
          <a:bodyPr wrap="square" lIns="0" tIns="0" rIns="0" bIns="0" rtlCol="0" anchor="ctr">
            <a:normAutofit/>
          </a:bodyPr>
          <a:lstStyle/>
          <a:p>
            <a:pPr algn="ctr" indent="0" marL="0">
              <a:buNone/>
            </a:pPr>
            <a:r>
              <a:rPr lang="en-US" sz="1800" b="1" dirty="0">
                <a:solidFill>
                  <a:srgbClr val="CC715B"/>
                </a:solidFill>
                <a:latin typeface="Inter Display" pitchFamily="34" charset="0"/>
                <a:ea typeface="Inter Display" pitchFamily="34" charset="-122"/>
                <a:cs typeface="Inter Display" pitchFamily="34" charset="-120"/>
              </a:rPr>
              <a:t>≠</a:t>
            </a:r>
            <a:endParaRPr lang="en-US" sz="1800" dirty="0"/>
          </a:p>
        </p:txBody>
      </p:sp>
      <p:sp>
        <p:nvSpPr>
          <p:cNvPr id="16" name="Text 14"/>
          <p:cNvSpPr/>
          <p:nvPr/>
        </p:nvSpPr>
        <p:spPr>
          <a:xfrm>
            <a:off x="5760720" y="2926080"/>
            <a:ext cx="5385816" cy="374904"/>
          </a:xfrm>
          <a:prstGeom prst="rect">
            <a:avLst/>
          </a:prstGeom>
          <a:noFill/>
          <a:ln/>
        </p:spPr>
        <p:txBody>
          <a:bodyPr wrap="square" lIns="0" tIns="0" rIns="0" bIns="0" rtlCol="0" anchor="ctr">
            <a:normAutofit/>
          </a:bodyPr>
          <a:lstStyle/>
          <a:p>
            <a:pPr indent="0" marL="0">
              <a:buNone/>
            </a:pPr>
            <a:r>
              <a:rPr lang="en-US" sz="1760" dirty="0">
                <a:solidFill>
                  <a:srgbClr val="263E49"/>
                </a:solidFill>
                <a:latin typeface="Inter" pitchFamily="34" charset="0"/>
                <a:ea typeface="Inter" pitchFamily="34" charset="-122"/>
                <a:cs typeface="Inter" pitchFamily="34" charset="-120"/>
              </a:rPr>
              <a:t>Surveillance without limits</a:t>
            </a:r>
            <a:endParaRPr lang="en-US" sz="1760" dirty="0"/>
          </a:p>
        </p:txBody>
      </p:sp>
      <p:sp>
        <p:nvSpPr>
          <p:cNvPr id="17" name="Shape 15"/>
          <p:cNvSpPr/>
          <p:nvPr/>
        </p:nvSpPr>
        <p:spPr>
          <a:xfrm>
            <a:off x="758952" y="3538728"/>
            <a:ext cx="10661904" cy="667512"/>
          </a:xfrm>
          <a:prstGeom prst="roundRect">
            <a:avLst/>
          </a:prstGeom>
          <a:solidFill>
            <a:srgbClr val="E7F1EF"/>
          </a:solidFill>
          <a:ln w="12700">
            <a:solidFill>
              <a:srgbClr val="DCE5E2"/>
            </a:solidFill>
            <a:prstDash val="solid"/>
          </a:ln>
        </p:spPr>
      </p:sp>
      <p:sp>
        <p:nvSpPr>
          <p:cNvPr id="18" name="Text 16"/>
          <p:cNvSpPr/>
          <p:nvPr/>
        </p:nvSpPr>
        <p:spPr>
          <a:xfrm>
            <a:off x="1005840" y="3694176"/>
            <a:ext cx="3840480" cy="374904"/>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Vulnerability</a:t>
            </a:r>
            <a:endParaRPr lang="en-US" sz="1800" dirty="0"/>
          </a:p>
        </p:txBody>
      </p:sp>
      <p:sp>
        <p:nvSpPr>
          <p:cNvPr id="19" name="Text 17"/>
          <p:cNvSpPr/>
          <p:nvPr/>
        </p:nvSpPr>
        <p:spPr>
          <a:xfrm>
            <a:off x="5010912" y="3703320"/>
            <a:ext cx="493776" cy="374904"/>
          </a:xfrm>
          <a:prstGeom prst="rect">
            <a:avLst/>
          </a:prstGeom>
          <a:noFill/>
          <a:ln/>
        </p:spPr>
        <p:txBody>
          <a:bodyPr wrap="square" lIns="0" tIns="0" rIns="0" bIns="0" rtlCol="0" anchor="ctr">
            <a:normAutofit/>
          </a:bodyPr>
          <a:lstStyle/>
          <a:p>
            <a:pPr algn="ctr" indent="0" marL="0">
              <a:buNone/>
            </a:pPr>
            <a:r>
              <a:rPr lang="en-US" sz="1800" b="1" dirty="0">
                <a:solidFill>
                  <a:srgbClr val="CC715B"/>
                </a:solidFill>
                <a:latin typeface="Inter Display" pitchFamily="34" charset="0"/>
                <a:ea typeface="Inter Display" pitchFamily="34" charset="-122"/>
                <a:cs typeface="Inter Display" pitchFamily="34" charset="-120"/>
              </a:rPr>
              <a:t>≠</a:t>
            </a:r>
            <a:endParaRPr lang="en-US" sz="1800" dirty="0"/>
          </a:p>
        </p:txBody>
      </p:sp>
      <p:sp>
        <p:nvSpPr>
          <p:cNvPr id="20" name="Text 18"/>
          <p:cNvSpPr/>
          <p:nvPr/>
        </p:nvSpPr>
        <p:spPr>
          <a:xfrm>
            <a:off x="5760720" y="3694176"/>
            <a:ext cx="5385816" cy="374904"/>
          </a:xfrm>
          <a:prstGeom prst="rect">
            <a:avLst/>
          </a:prstGeom>
          <a:noFill/>
          <a:ln/>
        </p:spPr>
        <p:txBody>
          <a:bodyPr wrap="square" lIns="0" tIns="0" rIns="0" bIns="0" rtlCol="0" anchor="ctr">
            <a:normAutofit/>
          </a:bodyPr>
          <a:lstStyle/>
          <a:p>
            <a:pPr indent="0" marL="0">
              <a:buNone/>
            </a:pPr>
            <a:r>
              <a:rPr lang="en-US" sz="1760" dirty="0">
                <a:solidFill>
                  <a:srgbClr val="263E49"/>
                </a:solidFill>
                <a:latin typeface="Inter" pitchFamily="34" charset="0"/>
                <a:ea typeface="Inter" pitchFamily="34" charset="-122"/>
                <a:cs typeface="Inter" pitchFamily="34" charset="-120"/>
              </a:rPr>
              <a:t>Forced exposure</a:t>
            </a:r>
            <a:endParaRPr lang="en-US" sz="1760" dirty="0"/>
          </a:p>
        </p:txBody>
      </p:sp>
      <p:sp>
        <p:nvSpPr>
          <p:cNvPr id="21" name="Shape 19"/>
          <p:cNvSpPr/>
          <p:nvPr/>
        </p:nvSpPr>
        <p:spPr>
          <a:xfrm>
            <a:off x="758952" y="4306824"/>
            <a:ext cx="10661904" cy="667512"/>
          </a:xfrm>
          <a:prstGeom prst="roundRect">
            <a:avLst/>
          </a:prstGeom>
          <a:solidFill>
            <a:srgbClr val="FFFFFF"/>
          </a:solidFill>
          <a:ln w="12700">
            <a:solidFill>
              <a:srgbClr val="DCE5E2"/>
            </a:solidFill>
            <a:prstDash val="solid"/>
          </a:ln>
        </p:spPr>
      </p:sp>
      <p:sp>
        <p:nvSpPr>
          <p:cNvPr id="22" name="Text 20"/>
          <p:cNvSpPr/>
          <p:nvPr/>
        </p:nvSpPr>
        <p:spPr>
          <a:xfrm>
            <a:off x="1005840" y="4462272"/>
            <a:ext cx="3840480" cy="374904"/>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Empathy</a:t>
            </a:r>
            <a:endParaRPr lang="en-US" sz="1800" dirty="0"/>
          </a:p>
        </p:txBody>
      </p:sp>
      <p:sp>
        <p:nvSpPr>
          <p:cNvPr id="23" name="Text 21"/>
          <p:cNvSpPr/>
          <p:nvPr/>
        </p:nvSpPr>
        <p:spPr>
          <a:xfrm>
            <a:off x="5010912" y="4471416"/>
            <a:ext cx="493776" cy="374904"/>
          </a:xfrm>
          <a:prstGeom prst="rect">
            <a:avLst/>
          </a:prstGeom>
          <a:noFill/>
          <a:ln/>
        </p:spPr>
        <p:txBody>
          <a:bodyPr wrap="square" lIns="0" tIns="0" rIns="0" bIns="0" rtlCol="0" anchor="ctr">
            <a:normAutofit/>
          </a:bodyPr>
          <a:lstStyle/>
          <a:p>
            <a:pPr algn="ctr" indent="0" marL="0">
              <a:buNone/>
            </a:pPr>
            <a:r>
              <a:rPr lang="en-US" sz="1800" b="1" dirty="0">
                <a:solidFill>
                  <a:srgbClr val="CC715B"/>
                </a:solidFill>
                <a:latin typeface="Inter Display" pitchFamily="34" charset="0"/>
                <a:ea typeface="Inter Display" pitchFamily="34" charset="-122"/>
                <a:cs typeface="Inter Display" pitchFamily="34" charset="-120"/>
              </a:rPr>
              <a:t>≠</a:t>
            </a:r>
            <a:endParaRPr lang="en-US" sz="1800" dirty="0"/>
          </a:p>
        </p:txBody>
      </p:sp>
      <p:sp>
        <p:nvSpPr>
          <p:cNvPr id="24" name="Text 22"/>
          <p:cNvSpPr/>
          <p:nvPr/>
        </p:nvSpPr>
        <p:spPr>
          <a:xfrm>
            <a:off x="5760720" y="4462272"/>
            <a:ext cx="5385816" cy="374904"/>
          </a:xfrm>
          <a:prstGeom prst="rect">
            <a:avLst/>
          </a:prstGeom>
          <a:noFill/>
          <a:ln/>
        </p:spPr>
        <p:txBody>
          <a:bodyPr wrap="square" lIns="0" tIns="0" rIns="0" bIns="0" rtlCol="0" anchor="ctr">
            <a:normAutofit/>
          </a:bodyPr>
          <a:lstStyle/>
          <a:p>
            <a:pPr indent="0" marL="0">
              <a:buNone/>
            </a:pPr>
            <a:r>
              <a:rPr lang="en-US" sz="1760" dirty="0">
                <a:solidFill>
                  <a:srgbClr val="263E49"/>
                </a:solidFill>
                <a:latin typeface="Inter" pitchFamily="34" charset="0"/>
                <a:ea typeface="Inter" pitchFamily="34" charset="-122"/>
                <a:cs typeface="Inter" pitchFamily="34" charset="-120"/>
              </a:rPr>
              <a:t>Excusing harm</a:t>
            </a:r>
            <a:endParaRPr lang="en-US" sz="1760" dirty="0"/>
          </a:p>
        </p:txBody>
      </p:sp>
      <p:sp>
        <p:nvSpPr>
          <p:cNvPr id="25" name="Shape 23"/>
          <p:cNvSpPr/>
          <p:nvPr/>
        </p:nvSpPr>
        <p:spPr>
          <a:xfrm>
            <a:off x="758952" y="5074920"/>
            <a:ext cx="10661904" cy="667512"/>
          </a:xfrm>
          <a:prstGeom prst="roundRect">
            <a:avLst/>
          </a:prstGeom>
          <a:solidFill>
            <a:srgbClr val="E7F1EF"/>
          </a:solidFill>
          <a:ln w="12700">
            <a:solidFill>
              <a:srgbClr val="DCE5E2"/>
            </a:solidFill>
            <a:prstDash val="solid"/>
          </a:ln>
        </p:spPr>
      </p:sp>
      <p:sp>
        <p:nvSpPr>
          <p:cNvPr id="26" name="Text 24"/>
          <p:cNvSpPr/>
          <p:nvPr/>
        </p:nvSpPr>
        <p:spPr>
          <a:xfrm>
            <a:off x="1005840" y="5230368"/>
            <a:ext cx="3840480" cy="374904"/>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Self-regulation</a:t>
            </a:r>
            <a:endParaRPr lang="en-US" sz="1800" dirty="0"/>
          </a:p>
        </p:txBody>
      </p:sp>
      <p:sp>
        <p:nvSpPr>
          <p:cNvPr id="27" name="Text 25"/>
          <p:cNvSpPr/>
          <p:nvPr/>
        </p:nvSpPr>
        <p:spPr>
          <a:xfrm>
            <a:off x="5010912" y="5239512"/>
            <a:ext cx="493776" cy="374904"/>
          </a:xfrm>
          <a:prstGeom prst="rect">
            <a:avLst/>
          </a:prstGeom>
          <a:noFill/>
          <a:ln/>
        </p:spPr>
        <p:txBody>
          <a:bodyPr wrap="square" lIns="0" tIns="0" rIns="0" bIns="0" rtlCol="0" anchor="ctr">
            <a:normAutofit/>
          </a:bodyPr>
          <a:lstStyle/>
          <a:p>
            <a:pPr algn="ctr" indent="0" marL="0">
              <a:buNone/>
            </a:pPr>
            <a:r>
              <a:rPr lang="en-US" sz="1800" b="1" dirty="0">
                <a:solidFill>
                  <a:srgbClr val="CC715B"/>
                </a:solidFill>
                <a:latin typeface="Inter Display" pitchFamily="34" charset="0"/>
                <a:ea typeface="Inter Display" pitchFamily="34" charset="-122"/>
                <a:cs typeface="Inter Display" pitchFamily="34" charset="-120"/>
              </a:rPr>
              <a:t>≠</a:t>
            </a:r>
            <a:endParaRPr lang="en-US" sz="1800" dirty="0"/>
          </a:p>
        </p:txBody>
      </p:sp>
      <p:sp>
        <p:nvSpPr>
          <p:cNvPr id="28" name="Text 26"/>
          <p:cNvSpPr/>
          <p:nvPr/>
        </p:nvSpPr>
        <p:spPr>
          <a:xfrm>
            <a:off x="5760720" y="5230368"/>
            <a:ext cx="5385816" cy="374904"/>
          </a:xfrm>
          <a:prstGeom prst="rect">
            <a:avLst/>
          </a:prstGeom>
          <a:noFill/>
          <a:ln/>
        </p:spPr>
        <p:txBody>
          <a:bodyPr wrap="square" lIns="0" tIns="0" rIns="0" bIns="0" rtlCol="0" anchor="ctr">
            <a:normAutofit/>
          </a:bodyPr>
          <a:lstStyle/>
          <a:p>
            <a:pPr indent="0" marL="0">
              <a:buNone/>
            </a:pPr>
            <a:r>
              <a:rPr lang="en-US" sz="1760" dirty="0">
                <a:solidFill>
                  <a:srgbClr val="263E49"/>
                </a:solidFill>
                <a:latin typeface="Inter" pitchFamily="34" charset="0"/>
                <a:ea typeface="Inter" pitchFamily="34" charset="-122"/>
                <a:cs typeface="Inter" pitchFamily="34" charset="-120"/>
              </a:rPr>
              <a:t>Accepting unsafe conduct</a:t>
            </a:r>
            <a:endParaRPr lang="en-US" sz="176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05 / HOME AND COMMUNITY</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What children and families can learn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 general, age-appropriate extension of the summit’s themes.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59</a:t>
            </a:r>
            <a:endParaRPr lang="en-US" sz="1000" dirty="0"/>
          </a:p>
        </p:txBody>
      </p:sp>
      <p:sp>
        <p:nvSpPr>
          <p:cNvPr id="9" name="Shape 7"/>
          <p:cNvSpPr/>
          <p:nvPr/>
        </p:nvSpPr>
        <p:spPr>
          <a:xfrm>
            <a:off x="768096" y="2011680"/>
            <a:ext cx="10661904" cy="621792"/>
          </a:xfrm>
          <a:prstGeom prst="roundRect">
            <a:avLst/>
          </a:prstGeom>
          <a:solidFill>
            <a:srgbClr val="E7F1EF"/>
          </a:solidFill>
          <a:ln w="12700">
            <a:solidFill>
              <a:srgbClr val="DCE5E2"/>
            </a:solidFill>
            <a:prstDash val="solid"/>
          </a:ln>
        </p:spPr>
      </p:sp>
      <p:sp>
        <p:nvSpPr>
          <p:cNvPr id="10" name="Text 8"/>
          <p:cNvSpPr/>
          <p:nvPr/>
        </p:nvSpPr>
        <p:spPr>
          <a:xfrm>
            <a:off x="1014984" y="2148840"/>
            <a:ext cx="3392424" cy="310896"/>
          </a:xfrm>
          <a:prstGeom prst="rect">
            <a:avLst/>
          </a:prstGeom>
          <a:noFill/>
          <a:ln/>
        </p:spPr>
        <p:txBody>
          <a:bodyPr wrap="square" lIns="0" tIns="0" rIns="0" bIns="0" rtlCol="0" anchor="ctr">
            <a:normAutofit/>
          </a:bodyPr>
          <a:lstStyle/>
          <a:p>
            <a:pPr indent="0" marL="0">
              <a:buNone/>
            </a:pPr>
            <a:r>
              <a:rPr lang="en-US" sz="1620" b="1" dirty="0">
                <a:solidFill>
                  <a:srgbClr val="267E88"/>
                </a:solidFill>
                <a:latin typeface="Inter Display" pitchFamily="34" charset="0"/>
                <a:ea typeface="Inter Display" pitchFamily="34" charset="-122"/>
                <a:cs typeface="Inter Display" pitchFamily="34" charset="-120"/>
              </a:rPr>
              <a:t>NAME FEELINGS</a:t>
            </a:r>
            <a:endParaRPr lang="en-US" sz="1620" dirty="0"/>
          </a:p>
        </p:txBody>
      </p:sp>
      <p:sp>
        <p:nvSpPr>
          <p:cNvPr id="11" name="Text 9"/>
          <p:cNvSpPr/>
          <p:nvPr/>
        </p:nvSpPr>
        <p:spPr>
          <a:xfrm>
            <a:off x="4334256" y="2130552"/>
            <a:ext cx="6675120" cy="393192"/>
          </a:xfrm>
          <a:prstGeom prst="rect">
            <a:avLst/>
          </a:prstGeom>
          <a:noFill/>
          <a:ln/>
        </p:spPr>
        <p:txBody>
          <a:bodyPr wrap="square" lIns="0" tIns="0" rIns="0" bIns="0" rtlCol="0" anchor="ctr">
            <a:normAutofit/>
          </a:bodyPr>
          <a:lstStyle/>
          <a:p>
            <a:pPr indent="0" marL="0">
              <a:buNone/>
            </a:pPr>
            <a:r>
              <a:rPr lang="en-US" sz="1650" dirty="0">
                <a:solidFill>
                  <a:srgbClr val="263E49"/>
                </a:solidFill>
                <a:latin typeface="Inter" pitchFamily="34" charset="0"/>
                <a:ea typeface="Inter" pitchFamily="34" charset="-122"/>
                <a:cs typeface="Inter" pitchFamily="34" charset="-120"/>
              </a:rPr>
              <a:t>“I am frustrated” is more useful than acting it out.</a:t>
            </a:r>
            <a:endParaRPr lang="en-US" sz="1650" dirty="0"/>
          </a:p>
        </p:txBody>
      </p:sp>
      <p:sp>
        <p:nvSpPr>
          <p:cNvPr id="12" name="Shape 10"/>
          <p:cNvSpPr/>
          <p:nvPr/>
        </p:nvSpPr>
        <p:spPr>
          <a:xfrm>
            <a:off x="768096" y="2743200"/>
            <a:ext cx="10661904" cy="621792"/>
          </a:xfrm>
          <a:prstGeom prst="roundRect">
            <a:avLst/>
          </a:prstGeom>
          <a:solidFill>
            <a:srgbClr val="FFFFFF"/>
          </a:solidFill>
          <a:ln w="12700">
            <a:solidFill>
              <a:srgbClr val="DCE5E2"/>
            </a:solidFill>
            <a:prstDash val="solid"/>
          </a:ln>
        </p:spPr>
      </p:sp>
      <p:sp>
        <p:nvSpPr>
          <p:cNvPr id="13" name="Text 11"/>
          <p:cNvSpPr/>
          <p:nvPr/>
        </p:nvSpPr>
        <p:spPr>
          <a:xfrm>
            <a:off x="1014984" y="2880360"/>
            <a:ext cx="3392424" cy="310896"/>
          </a:xfrm>
          <a:prstGeom prst="rect">
            <a:avLst/>
          </a:prstGeom>
          <a:noFill/>
          <a:ln/>
        </p:spPr>
        <p:txBody>
          <a:bodyPr wrap="square" lIns="0" tIns="0" rIns="0" bIns="0" rtlCol="0" anchor="ctr">
            <a:normAutofit/>
          </a:bodyPr>
          <a:lstStyle/>
          <a:p>
            <a:pPr indent="0" marL="0">
              <a:buNone/>
            </a:pPr>
            <a:r>
              <a:rPr lang="en-US" sz="1620" b="1" dirty="0">
                <a:solidFill>
                  <a:srgbClr val="267E88"/>
                </a:solidFill>
                <a:latin typeface="Inter Display" pitchFamily="34" charset="0"/>
                <a:ea typeface="Inter Display" pitchFamily="34" charset="-122"/>
                <a:cs typeface="Inter Display" pitchFamily="34" charset="-120"/>
              </a:rPr>
              <a:t>TAKE A PAUSE</a:t>
            </a:r>
            <a:endParaRPr lang="en-US" sz="1620" dirty="0"/>
          </a:p>
        </p:txBody>
      </p:sp>
      <p:sp>
        <p:nvSpPr>
          <p:cNvPr id="14" name="Text 12"/>
          <p:cNvSpPr/>
          <p:nvPr/>
        </p:nvSpPr>
        <p:spPr>
          <a:xfrm>
            <a:off x="4334256" y="2862072"/>
            <a:ext cx="6675120" cy="393192"/>
          </a:xfrm>
          <a:prstGeom prst="rect">
            <a:avLst/>
          </a:prstGeom>
          <a:noFill/>
          <a:ln/>
        </p:spPr>
        <p:txBody>
          <a:bodyPr wrap="square" lIns="0" tIns="0" rIns="0" bIns="0" rtlCol="0" anchor="ctr">
            <a:normAutofit/>
          </a:bodyPr>
          <a:lstStyle/>
          <a:p>
            <a:pPr indent="0" marL="0">
              <a:buNone/>
            </a:pPr>
            <a:r>
              <a:rPr lang="en-US" sz="1650" dirty="0">
                <a:solidFill>
                  <a:srgbClr val="263E49"/>
                </a:solidFill>
                <a:latin typeface="Inter" pitchFamily="34" charset="0"/>
                <a:ea typeface="Inter" pitchFamily="34" charset="-122"/>
                <a:cs typeface="Inter" pitchFamily="34" charset="-120"/>
              </a:rPr>
              <a:t>Adults model stopping, returning and finishing the conversation.</a:t>
            </a:r>
            <a:endParaRPr lang="en-US" sz="1650" dirty="0"/>
          </a:p>
        </p:txBody>
      </p:sp>
      <p:sp>
        <p:nvSpPr>
          <p:cNvPr id="15" name="Shape 13"/>
          <p:cNvSpPr/>
          <p:nvPr/>
        </p:nvSpPr>
        <p:spPr>
          <a:xfrm>
            <a:off x="768096" y="3474720"/>
            <a:ext cx="10661904" cy="621792"/>
          </a:xfrm>
          <a:prstGeom prst="roundRect">
            <a:avLst/>
          </a:prstGeom>
          <a:solidFill>
            <a:srgbClr val="E7F1EF"/>
          </a:solidFill>
          <a:ln w="12700">
            <a:solidFill>
              <a:srgbClr val="DCE5E2"/>
            </a:solidFill>
            <a:prstDash val="solid"/>
          </a:ln>
        </p:spPr>
      </p:sp>
      <p:sp>
        <p:nvSpPr>
          <p:cNvPr id="16" name="Text 14"/>
          <p:cNvSpPr/>
          <p:nvPr/>
        </p:nvSpPr>
        <p:spPr>
          <a:xfrm>
            <a:off x="1014984" y="3611880"/>
            <a:ext cx="3392424" cy="310896"/>
          </a:xfrm>
          <a:prstGeom prst="rect">
            <a:avLst/>
          </a:prstGeom>
          <a:noFill/>
          <a:ln/>
        </p:spPr>
        <p:txBody>
          <a:bodyPr wrap="square" lIns="0" tIns="0" rIns="0" bIns="0" rtlCol="0" anchor="ctr">
            <a:normAutofit/>
          </a:bodyPr>
          <a:lstStyle/>
          <a:p>
            <a:pPr indent="0" marL="0">
              <a:buNone/>
            </a:pPr>
            <a:r>
              <a:rPr lang="en-US" sz="1620" b="1" dirty="0">
                <a:solidFill>
                  <a:srgbClr val="267E88"/>
                </a:solidFill>
                <a:latin typeface="Inter Display" pitchFamily="34" charset="0"/>
                <a:ea typeface="Inter Display" pitchFamily="34" charset="-122"/>
                <a:cs typeface="Inter Display" pitchFamily="34" charset="-120"/>
              </a:rPr>
              <a:t>REPAIR</a:t>
            </a:r>
            <a:endParaRPr lang="en-US" sz="1620" dirty="0"/>
          </a:p>
        </p:txBody>
      </p:sp>
      <p:sp>
        <p:nvSpPr>
          <p:cNvPr id="17" name="Text 15"/>
          <p:cNvSpPr/>
          <p:nvPr/>
        </p:nvSpPr>
        <p:spPr>
          <a:xfrm>
            <a:off x="4334256" y="3593592"/>
            <a:ext cx="6675120" cy="393192"/>
          </a:xfrm>
          <a:prstGeom prst="rect">
            <a:avLst/>
          </a:prstGeom>
          <a:noFill/>
          <a:ln/>
        </p:spPr>
        <p:txBody>
          <a:bodyPr wrap="square" lIns="0" tIns="0" rIns="0" bIns="0" rtlCol="0" anchor="ctr">
            <a:normAutofit/>
          </a:bodyPr>
          <a:lstStyle/>
          <a:p>
            <a:pPr indent="0" marL="0">
              <a:buNone/>
            </a:pPr>
            <a:r>
              <a:rPr lang="en-US" sz="1650" dirty="0">
                <a:solidFill>
                  <a:srgbClr val="263E49"/>
                </a:solidFill>
                <a:latin typeface="Inter" pitchFamily="34" charset="0"/>
                <a:ea typeface="Inter" pitchFamily="34" charset="-122"/>
                <a:cs typeface="Inter" pitchFamily="34" charset="-120"/>
              </a:rPr>
              <a:t>Adults apologize specifically and show what will change.</a:t>
            </a:r>
            <a:endParaRPr lang="en-US" sz="1650" dirty="0"/>
          </a:p>
        </p:txBody>
      </p:sp>
      <p:sp>
        <p:nvSpPr>
          <p:cNvPr id="18" name="Shape 16"/>
          <p:cNvSpPr/>
          <p:nvPr/>
        </p:nvSpPr>
        <p:spPr>
          <a:xfrm>
            <a:off x="768096" y="4206240"/>
            <a:ext cx="10661904" cy="621792"/>
          </a:xfrm>
          <a:prstGeom prst="roundRect">
            <a:avLst/>
          </a:prstGeom>
          <a:solidFill>
            <a:srgbClr val="FFFFFF"/>
          </a:solidFill>
          <a:ln w="12700">
            <a:solidFill>
              <a:srgbClr val="DCE5E2"/>
            </a:solidFill>
            <a:prstDash val="solid"/>
          </a:ln>
        </p:spPr>
      </p:sp>
      <p:sp>
        <p:nvSpPr>
          <p:cNvPr id="19" name="Text 17"/>
          <p:cNvSpPr/>
          <p:nvPr/>
        </p:nvSpPr>
        <p:spPr>
          <a:xfrm>
            <a:off x="1014984" y="4343400"/>
            <a:ext cx="3392424" cy="310896"/>
          </a:xfrm>
          <a:prstGeom prst="rect">
            <a:avLst/>
          </a:prstGeom>
          <a:noFill/>
          <a:ln/>
        </p:spPr>
        <p:txBody>
          <a:bodyPr wrap="square" lIns="0" tIns="0" rIns="0" bIns="0" rtlCol="0" anchor="ctr">
            <a:normAutofit/>
          </a:bodyPr>
          <a:lstStyle/>
          <a:p>
            <a:pPr indent="0" marL="0">
              <a:buNone/>
            </a:pPr>
            <a:r>
              <a:rPr lang="en-US" sz="1620" b="1" dirty="0">
                <a:solidFill>
                  <a:srgbClr val="267E88"/>
                </a:solidFill>
                <a:latin typeface="Inter Display" pitchFamily="34" charset="0"/>
                <a:ea typeface="Inter Display" pitchFamily="34" charset="-122"/>
                <a:cs typeface="Inter Display" pitchFamily="34" charset="-120"/>
              </a:rPr>
              <a:t>RESPECT LIMITS</a:t>
            </a:r>
            <a:endParaRPr lang="en-US" sz="1620" dirty="0"/>
          </a:p>
        </p:txBody>
      </p:sp>
      <p:sp>
        <p:nvSpPr>
          <p:cNvPr id="20" name="Text 18"/>
          <p:cNvSpPr/>
          <p:nvPr/>
        </p:nvSpPr>
        <p:spPr>
          <a:xfrm>
            <a:off x="4334256" y="4325112"/>
            <a:ext cx="6675120" cy="393192"/>
          </a:xfrm>
          <a:prstGeom prst="rect">
            <a:avLst/>
          </a:prstGeom>
          <a:noFill/>
          <a:ln/>
        </p:spPr>
        <p:txBody>
          <a:bodyPr wrap="square" lIns="0" tIns="0" rIns="0" bIns="0" rtlCol="0" anchor="ctr">
            <a:normAutofit/>
          </a:bodyPr>
          <a:lstStyle/>
          <a:p>
            <a:pPr indent="0" marL="0">
              <a:buNone/>
            </a:pPr>
            <a:r>
              <a:rPr lang="en-US" sz="1650" dirty="0">
                <a:solidFill>
                  <a:srgbClr val="263E49"/>
                </a:solidFill>
                <a:latin typeface="Inter" pitchFamily="34" charset="0"/>
                <a:ea typeface="Inter" pitchFamily="34" charset="-122"/>
                <a:cs typeface="Inter" pitchFamily="34" charset="-120"/>
              </a:rPr>
              <a:t>Kindness includes consent, privacy and saying no.</a:t>
            </a:r>
            <a:endParaRPr lang="en-US" sz="1650" dirty="0"/>
          </a:p>
        </p:txBody>
      </p:sp>
      <p:sp>
        <p:nvSpPr>
          <p:cNvPr id="21" name="Shape 19"/>
          <p:cNvSpPr/>
          <p:nvPr/>
        </p:nvSpPr>
        <p:spPr>
          <a:xfrm>
            <a:off x="768096" y="4937760"/>
            <a:ext cx="10661904" cy="621792"/>
          </a:xfrm>
          <a:prstGeom prst="roundRect">
            <a:avLst/>
          </a:prstGeom>
          <a:solidFill>
            <a:srgbClr val="E7F1EF"/>
          </a:solidFill>
          <a:ln w="12700">
            <a:solidFill>
              <a:srgbClr val="DCE5E2"/>
            </a:solidFill>
            <a:prstDash val="solid"/>
          </a:ln>
        </p:spPr>
      </p:sp>
      <p:sp>
        <p:nvSpPr>
          <p:cNvPr id="22" name="Text 20"/>
          <p:cNvSpPr/>
          <p:nvPr/>
        </p:nvSpPr>
        <p:spPr>
          <a:xfrm>
            <a:off x="1014984" y="5074920"/>
            <a:ext cx="3392424" cy="310896"/>
          </a:xfrm>
          <a:prstGeom prst="rect">
            <a:avLst/>
          </a:prstGeom>
          <a:noFill/>
          <a:ln/>
        </p:spPr>
        <p:txBody>
          <a:bodyPr wrap="square" lIns="0" tIns="0" rIns="0" bIns="0" rtlCol="0" anchor="ctr">
            <a:normAutofit/>
          </a:bodyPr>
          <a:lstStyle/>
          <a:p>
            <a:pPr indent="0" marL="0">
              <a:buNone/>
            </a:pPr>
            <a:r>
              <a:rPr lang="en-US" sz="1620" b="1" dirty="0">
                <a:solidFill>
                  <a:srgbClr val="267E88"/>
                </a:solidFill>
                <a:latin typeface="Inter Display" pitchFamily="34" charset="0"/>
                <a:ea typeface="Inter Display" pitchFamily="34" charset="-122"/>
                <a:cs typeface="Inter Display" pitchFamily="34" charset="-120"/>
              </a:rPr>
              <a:t>BUILD RITUALS</a:t>
            </a:r>
            <a:endParaRPr lang="en-US" sz="1620" dirty="0"/>
          </a:p>
        </p:txBody>
      </p:sp>
      <p:sp>
        <p:nvSpPr>
          <p:cNvPr id="23" name="Text 21"/>
          <p:cNvSpPr/>
          <p:nvPr/>
        </p:nvSpPr>
        <p:spPr>
          <a:xfrm>
            <a:off x="4334256" y="5056632"/>
            <a:ext cx="6675120" cy="393192"/>
          </a:xfrm>
          <a:prstGeom prst="rect">
            <a:avLst/>
          </a:prstGeom>
          <a:noFill/>
          <a:ln/>
        </p:spPr>
        <p:txBody>
          <a:bodyPr wrap="square" lIns="0" tIns="0" rIns="0" bIns="0" rtlCol="0" anchor="ctr">
            <a:normAutofit/>
          </a:bodyPr>
          <a:lstStyle/>
          <a:p>
            <a:pPr indent="0" marL="0">
              <a:buNone/>
            </a:pPr>
            <a:r>
              <a:rPr lang="en-US" sz="1650" dirty="0">
                <a:solidFill>
                  <a:srgbClr val="263E49"/>
                </a:solidFill>
                <a:latin typeface="Inter" pitchFamily="34" charset="0"/>
                <a:ea typeface="Inter" pitchFamily="34" charset="-122"/>
                <a:cs typeface="Inter" pitchFamily="34" charset="-120"/>
              </a:rPr>
              <a:t>Consistent care, play, rest and shared meals strengthen connection.</a:t>
            </a:r>
            <a:endParaRPr lang="en-US" sz="165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05 / A WEEK OF PRACTICE</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Days 1–4: learn to notice and respond</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Choose realistic, repeatable actions—not a perfect-performance challenge.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60</a:t>
            </a:r>
            <a:endParaRPr lang="en-US" sz="1000" dirty="0"/>
          </a:p>
        </p:txBody>
      </p:sp>
      <p:sp>
        <p:nvSpPr>
          <p:cNvPr id="9" name="Shape 7"/>
          <p:cNvSpPr/>
          <p:nvPr/>
        </p:nvSpPr>
        <p:spPr>
          <a:xfrm>
            <a:off x="758952" y="2103120"/>
            <a:ext cx="10725912" cy="749808"/>
          </a:xfrm>
          <a:prstGeom prst="roundRect">
            <a:avLst/>
          </a:prstGeom>
          <a:solidFill>
            <a:srgbClr val="E7F1EF"/>
          </a:solidFill>
          <a:ln w="12700">
            <a:solidFill>
              <a:srgbClr val="DCE5E2"/>
            </a:solidFill>
            <a:prstDash val="solid"/>
          </a:ln>
        </p:spPr>
      </p:sp>
      <p:sp>
        <p:nvSpPr>
          <p:cNvPr id="10" name="Text 8"/>
          <p:cNvSpPr/>
          <p:nvPr/>
        </p:nvSpPr>
        <p:spPr>
          <a:xfrm>
            <a:off x="987552" y="2276856"/>
            <a:ext cx="1380744" cy="374904"/>
          </a:xfrm>
          <a:prstGeom prst="rect">
            <a:avLst/>
          </a:prstGeom>
          <a:noFill/>
          <a:ln/>
        </p:spPr>
        <p:txBody>
          <a:bodyPr wrap="square" lIns="0" tIns="0" rIns="0" bIns="0" rtlCol="0" anchor="ctr">
            <a:normAutofit/>
          </a:bodyPr>
          <a:lstStyle/>
          <a:p>
            <a:pPr indent="0" marL="0">
              <a:buNone/>
            </a:pPr>
            <a:r>
              <a:rPr lang="en-US" sz="1600" b="1" dirty="0">
                <a:solidFill>
                  <a:srgbClr val="267E88"/>
                </a:solidFill>
                <a:latin typeface="Inter Display" pitchFamily="34" charset="0"/>
                <a:ea typeface="Inter Display" pitchFamily="34" charset="-122"/>
                <a:cs typeface="Inter Display" pitchFamily="34" charset="-120"/>
              </a:rPr>
              <a:t>DAY 1</a:t>
            </a:r>
            <a:endParaRPr lang="en-US" sz="1600" dirty="0"/>
          </a:p>
        </p:txBody>
      </p:sp>
      <p:sp>
        <p:nvSpPr>
          <p:cNvPr id="11" name="Text 9"/>
          <p:cNvSpPr/>
          <p:nvPr/>
        </p:nvSpPr>
        <p:spPr>
          <a:xfrm>
            <a:off x="2487168" y="2267712"/>
            <a:ext cx="2011680" cy="365760"/>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Notice</a:t>
            </a:r>
            <a:endParaRPr lang="en-US" sz="1800" dirty="0"/>
          </a:p>
        </p:txBody>
      </p:sp>
      <p:sp>
        <p:nvSpPr>
          <p:cNvPr id="12" name="Text 10"/>
          <p:cNvSpPr/>
          <p:nvPr/>
        </p:nvSpPr>
        <p:spPr>
          <a:xfrm>
            <a:off x="4471416" y="2231136"/>
            <a:ext cx="6656832" cy="466344"/>
          </a:xfrm>
          <a:prstGeom prst="rect">
            <a:avLst/>
          </a:prstGeom>
          <a:noFill/>
          <a:ln/>
        </p:spPr>
        <p:txBody>
          <a:bodyPr wrap="square" lIns="0" tIns="0" rIns="0" bIns="0" rtlCol="0" anchor="ctr">
            <a:normAutofit/>
          </a:bodyPr>
          <a:lstStyle/>
          <a:p>
            <a:pPr indent="0" marL="0">
              <a:buNone/>
            </a:pPr>
            <a:r>
              <a:rPr lang="en-US" sz="1610" dirty="0">
                <a:solidFill>
                  <a:srgbClr val="263E49"/>
                </a:solidFill>
                <a:latin typeface="Inter" pitchFamily="34" charset="0"/>
                <a:ea typeface="Inter" pitchFamily="34" charset="-122"/>
                <a:cs typeface="Inter" pitchFamily="34" charset="-120"/>
              </a:rPr>
              <a:t>Write down one trigger, one body sensation, and one observable fact.</a:t>
            </a:r>
            <a:endParaRPr lang="en-US" sz="1610" dirty="0"/>
          </a:p>
        </p:txBody>
      </p:sp>
      <p:sp>
        <p:nvSpPr>
          <p:cNvPr id="13" name="Shape 11"/>
          <p:cNvSpPr/>
          <p:nvPr/>
        </p:nvSpPr>
        <p:spPr>
          <a:xfrm>
            <a:off x="758952" y="2980944"/>
            <a:ext cx="10725912" cy="749808"/>
          </a:xfrm>
          <a:prstGeom prst="roundRect">
            <a:avLst/>
          </a:prstGeom>
          <a:solidFill>
            <a:srgbClr val="FFFFFF"/>
          </a:solidFill>
          <a:ln w="12700">
            <a:solidFill>
              <a:srgbClr val="DCE5E2"/>
            </a:solidFill>
            <a:prstDash val="solid"/>
          </a:ln>
        </p:spPr>
      </p:sp>
      <p:sp>
        <p:nvSpPr>
          <p:cNvPr id="14" name="Text 12"/>
          <p:cNvSpPr/>
          <p:nvPr/>
        </p:nvSpPr>
        <p:spPr>
          <a:xfrm>
            <a:off x="987552" y="3154680"/>
            <a:ext cx="1380744" cy="374904"/>
          </a:xfrm>
          <a:prstGeom prst="rect">
            <a:avLst/>
          </a:prstGeom>
          <a:noFill/>
          <a:ln/>
        </p:spPr>
        <p:txBody>
          <a:bodyPr wrap="square" lIns="0" tIns="0" rIns="0" bIns="0" rtlCol="0" anchor="ctr">
            <a:normAutofit/>
          </a:bodyPr>
          <a:lstStyle/>
          <a:p>
            <a:pPr indent="0" marL="0">
              <a:buNone/>
            </a:pPr>
            <a:r>
              <a:rPr lang="en-US" sz="1600" b="1" dirty="0">
                <a:solidFill>
                  <a:srgbClr val="267E88"/>
                </a:solidFill>
                <a:latin typeface="Inter Display" pitchFamily="34" charset="0"/>
                <a:ea typeface="Inter Display" pitchFamily="34" charset="-122"/>
                <a:cs typeface="Inter Display" pitchFamily="34" charset="-120"/>
              </a:rPr>
              <a:t>DAY 2</a:t>
            </a:r>
            <a:endParaRPr lang="en-US" sz="1600" dirty="0"/>
          </a:p>
        </p:txBody>
      </p:sp>
      <p:sp>
        <p:nvSpPr>
          <p:cNvPr id="15" name="Text 13"/>
          <p:cNvSpPr/>
          <p:nvPr/>
        </p:nvSpPr>
        <p:spPr>
          <a:xfrm>
            <a:off x="2487168" y="3145536"/>
            <a:ext cx="2011680" cy="365760"/>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Pause</a:t>
            </a:r>
            <a:endParaRPr lang="en-US" sz="1800" dirty="0"/>
          </a:p>
        </p:txBody>
      </p:sp>
      <p:sp>
        <p:nvSpPr>
          <p:cNvPr id="16" name="Text 14"/>
          <p:cNvSpPr/>
          <p:nvPr/>
        </p:nvSpPr>
        <p:spPr>
          <a:xfrm>
            <a:off x="4471416" y="3108960"/>
            <a:ext cx="6656832" cy="466344"/>
          </a:xfrm>
          <a:prstGeom prst="rect">
            <a:avLst/>
          </a:prstGeom>
          <a:noFill/>
          <a:ln/>
        </p:spPr>
        <p:txBody>
          <a:bodyPr wrap="square" lIns="0" tIns="0" rIns="0" bIns="0" rtlCol="0" anchor="ctr">
            <a:normAutofit/>
          </a:bodyPr>
          <a:lstStyle/>
          <a:p>
            <a:pPr indent="0" marL="0">
              <a:buNone/>
            </a:pPr>
            <a:r>
              <a:rPr lang="en-US" sz="1610" dirty="0">
                <a:solidFill>
                  <a:srgbClr val="263E49"/>
                </a:solidFill>
                <a:latin typeface="Inter" pitchFamily="34" charset="0"/>
                <a:ea typeface="Inter" pitchFamily="34" charset="-122"/>
                <a:cs typeface="Inter" pitchFamily="34" charset="-120"/>
              </a:rPr>
              <a:t>Practice a two-minute orienting pause before a difficult conversation.</a:t>
            </a:r>
            <a:endParaRPr lang="en-US" sz="1610" dirty="0"/>
          </a:p>
        </p:txBody>
      </p:sp>
      <p:sp>
        <p:nvSpPr>
          <p:cNvPr id="17" name="Shape 15"/>
          <p:cNvSpPr/>
          <p:nvPr/>
        </p:nvSpPr>
        <p:spPr>
          <a:xfrm>
            <a:off x="758952" y="3858768"/>
            <a:ext cx="10725912" cy="749808"/>
          </a:xfrm>
          <a:prstGeom prst="roundRect">
            <a:avLst/>
          </a:prstGeom>
          <a:solidFill>
            <a:srgbClr val="E7F1EF"/>
          </a:solidFill>
          <a:ln w="12700">
            <a:solidFill>
              <a:srgbClr val="DCE5E2"/>
            </a:solidFill>
            <a:prstDash val="solid"/>
          </a:ln>
        </p:spPr>
      </p:sp>
      <p:sp>
        <p:nvSpPr>
          <p:cNvPr id="18" name="Text 16"/>
          <p:cNvSpPr/>
          <p:nvPr/>
        </p:nvSpPr>
        <p:spPr>
          <a:xfrm>
            <a:off x="987552" y="4032504"/>
            <a:ext cx="1380744" cy="374904"/>
          </a:xfrm>
          <a:prstGeom prst="rect">
            <a:avLst/>
          </a:prstGeom>
          <a:noFill/>
          <a:ln/>
        </p:spPr>
        <p:txBody>
          <a:bodyPr wrap="square" lIns="0" tIns="0" rIns="0" bIns="0" rtlCol="0" anchor="ctr">
            <a:normAutofit/>
          </a:bodyPr>
          <a:lstStyle/>
          <a:p>
            <a:pPr indent="0" marL="0">
              <a:buNone/>
            </a:pPr>
            <a:r>
              <a:rPr lang="en-US" sz="1600" b="1" dirty="0">
                <a:solidFill>
                  <a:srgbClr val="267E88"/>
                </a:solidFill>
                <a:latin typeface="Inter Display" pitchFamily="34" charset="0"/>
                <a:ea typeface="Inter Display" pitchFamily="34" charset="-122"/>
                <a:cs typeface="Inter Display" pitchFamily="34" charset="-120"/>
              </a:rPr>
              <a:t>DAY 3</a:t>
            </a:r>
            <a:endParaRPr lang="en-US" sz="1600" dirty="0"/>
          </a:p>
        </p:txBody>
      </p:sp>
      <p:sp>
        <p:nvSpPr>
          <p:cNvPr id="19" name="Text 17"/>
          <p:cNvSpPr/>
          <p:nvPr/>
        </p:nvSpPr>
        <p:spPr>
          <a:xfrm>
            <a:off x="2487168" y="4023360"/>
            <a:ext cx="2011680" cy="365760"/>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Name</a:t>
            </a:r>
            <a:endParaRPr lang="en-US" sz="1800" dirty="0"/>
          </a:p>
        </p:txBody>
      </p:sp>
      <p:sp>
        <p:nvSpPr>
          <p:cNvPr id="20" name="Text 18"/>
          <p:cNvSpPr/>
          <p:nvPr/>
        </p:nvSpPr>
        <p:spPr>
          <a:xfrm>
            <a:off x="4471416" y="3986784"/>
            <a:ext cx="6656832" cy="466344"/>
          </a:xfrm>
          <a:prstGeom prst="rect">
            <a:avLst/>
          </a:prstGeom>
          <a:noFill/>
          <a:ln/>
        </p:spPr>
        <p:txBody>
          <a:bodyPr wrap="square" lIns="0" tIns="0" rIns="0" bIns="0" rtlCol="0" anchor="ctr">
            <a:normAutofit/>
          </a:bodyPr>
          <a:lstStyle/>
          <a:p>
            <a:pPr indent="0" marL="0">
              <a:buNone/>
            </a:pPr>
            <a:r>
              <a:rPr lang="en-US" sz="1610" dirty="0">
                <a:solidFill>
                  <a:srgbClr val="263E49"/>
                </a:solidFill>
                <a:latin typeface="Inter" pitchFamily="34" charset="0"/>
                <a:ea typeface="Inter" pitchFamily="34" charset="-122"/>
                <a:cs typeface="Inter" pitchFamily="34" charset="-120"/>
              </a:rPr>
              <a:t>Identify one recurring story you tell yourself under stress.</a:t>
            </a:r>
            <a:endParaRPr lang="en-US" sz="1610" dirty="0"/>
          </a:p>
        </p:txBody>
      </p:sp>
      <p:sp>
        <p:nvSpPr>
          <p:cNvPr id="21" name="Shape 19"/>
          <p:cNvSpPr/>
          <p:nvPr/>
        </p:nvSpPr>
        <p:spPr>
          <a:xfrm>
            <a:off x="758952" y="4736592"/>
            <a:ext cx="10725912" cy="749808"/>
          </a:xfrm>
          <a:prstGeom prst="roundRect">
            <a:avLst/>
          </a:prstGeom>
          <a:solidFill>
            <a:srgbClr val="FFFFFF"/>
          </a:solidFill>
          <a:ln w="12700">
            <a:solidFill>
              <a:srgbClr val="DCE5E2"/>
            </a:solidFill>
            <a:prstDash val="solid"/>
          </a:ln>
        </p:spPr>
      </p:sp>
      <p:sp>
        <p:nvSpPr>
          <p:cNvPr id="22" name="Text 20"/>
          <p:cNvSpPr/>
          <p:nvPr/>
        </p:nvSpPr>
        <p:spPr>
          <a:xfrm>
            <a:off x="987552" y="4910328"/>
            <a:ext cx="1380744" cy="374904"/>
          </a:xfrm>
          <a:prstGeom prst="rect">
            <a:avLst/>
          </a:prstGeom>
          <a:noFill/>
          <a:ln/>
        </p:spPr>
        <p:txBody>
          <a:bodyPr wrap="square" lIns="0" tIns="0" rIns="0" bIns="0" rtlCol="0" anchor="ctr">
            <a:normAutofit/>
          </a:bodyPr>
          <a:lstStyle/>
          <a:p>
            <a:pPr indent="0" marL="0">
              <a:buNone/>
            </a:pPr>
            <a:r>
              <a:rPr lang="en-US" sz="1600" b="1" dirty="0">
                <a:solidFill>
                  <a:srgbClr val="267E88"/>
                </a:solidFill>
                <a:latin typeface="Inter Display" pitchFamily="34" charset="0"/>
                <a:ea typeface="Inter Display" pitchFamily="34" charset="-122"/>
                <a:cs typeface="Inter Display" pitchFamily="34" charset="-120"/>
              </a:rPr>
              <a:t>DAY 4</a:t>
            </a:r>
            <a:endParaRPr lang="en-US" sz="1600" dirty="0"/>
          </a:p>
        </p:txBody>
      </p:sp>
      <p:sp>
        <p:nvSpPr>
          <p:cNvPr id="23" name="Text 21"/>
          <p:cNvSpPr/>
          <p:nvPr/>
        </p:nvSpPr>
        <p:spPr>
          <a:xfrm>
            <a:off x="2487168" y="4901184"/>
            <a:ext cx="2011680" cy="365760"/>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Boundaries</a:t>
            </a:r>
            <a:endParaRPr lang="en-US" sz="1800" dirty="0"/>
          </a:p>
        </p:txBody>
      </p:sp>
      <p:sp>
        <p:nvSpPr>
          <p:cNvPr id="24" name="Text 22"/>
          <p:cNvSpPr/>
          <p:nvPr/>
        </p:nvSpPr>
        <p:spPr>
          <a:xfrm>
            <a:off x="4471416" y="4864608"/>
            <a:ext cx="6656832" cy="466344"/>
          </a:xfrm>
          <a:prstGeom prst="rect">
            <a:avLst/>
          </a:prstGeom>
          <a:noFill/>
          <a:ln/>
        </p:spPr>
        <p:txBody>
          <a:bodyPr wrap="square" lIns="0" tIns="0" rIns="0" bIns="0" rtlCol="0" anchor="ctr">
            <a:normAutofit/>
          </a:bodyPr>
          <a:lstStyle/>
          <a:p>
            <a:pPr indent="0" marL="0">
              <a:buNone/>
            </a:pPr>
            <a:r>
              <a:rPr lang="en-US" sz="1610" dirty="0">
                <a:solidFill>
                  <a:srgbClr val="263E49"/>
                </a:solidFill>
                <a:latin typeface="Inter" pitchFamily="34" charset="0"/>
                <a:ea typeface="Inter" pitchFamily="34" charset="-122"/>
                <a:cs typeface="Inter" pitchFamily="34" charset="-120"/>
              </a:rPr>
              <a:t>State one respectful limit with a clear follow-through.</a:t>
            </a:r>
            <a:endParaRPr lang="en-US" sz="161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05 / A WEEK OF PRACTICE</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Days 5–7: move toward trustworthy connection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Small repair practices can be more useful than oversized promises.</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61</a:t>
            </a:r>
            <a:endParaRPr lang="en-US" sz="1000" dirty="0"/>
          </a:p>
        </p:txBody>
      </p:sp>
      <p:sp>
        <p:nvSpPr>
          <p:cNvPr id="9" name="Shape 7"/>
          <p:cNvSpPr/>
          <p:nvPr/>
        </p:nvSpPr>
        <p:spPr>
          <a:xfrm>
            <a:off x="804672" y="2221992"/>
            <a:ext cx="10570464" cy="932688"/>
          </a:xfrm>
          <a:prstGeom prst="roundRect">
            <a:avLst/>
          </a:prstGeom>
          <a:solidFill>
            <a:srgbClr val="E7F1EF"/>
          </a:solidFill>
          <a:ln w="12700">
            <a:solidFill>
              <a:srgbClr val="DCE5E2"/>
            </a:solidFill>
            <a:prstDash val="solid"/>
          </a:ln>
        </p:spPr>
      </p:sp>
      <p:sp>
        <p:nvSpPr>
          <p:cNvPr id="10" name="Text 8"/>
          <p:cNvSpPr/>
          <p:nvPr/>
        </p:nvSpPr>
        <p:spPr>
          <a:xfrm>
            <a:off x="1060704" y="2432304"/>
            <a:ext cx="1362456" cy="384048"/>
          </a:xfrm>
          <a:prstGeom prst="rect">
            <a:avLst/>
          </a:prstGeom>
          <a:noFill/>
          <a:ln/>
        </p:spPr>
        <p:txBody>
          <a:bodyPr wrap="square" lIns="0" tIns="0" rIns="0" bIns="0" rtlCol="0" anchor="ctr">
            <a:normAutofit/>
          </a:bodyPr>
          <a:lstStyle/>
          <a:p>
            <a:pPr indent="0" marL="0">
              <a:buNone/>
            </a:pPr>
            <a:r>
              <a:rPr lang="en-US" sz="1650" b="1" dirty="0">
                <a:solidFill>
                  <a:srgbClr val="267E88"/>
                </a:solidFill>
                <a:latin typeface="Inter Display" pitchFamily="34" charset="0"/>
                <a:ea typeface="Inter Display" pitchFamily="34" charset="-122"/>
                <a:cs typeface="Inter Display" pitchFamily="34" charset="-120"/>
              </a:rPr>
              <a:t>DAY 5</a:t>
            </a:r>
            <a:endParaRPr lang="en-US" sz="1650" dirty="0"/>
          </a:p>
        </p:txBody>
      </p:sp>
      <p:sp>
        <p:nvSpPr>
          <p:cNvPr id="11" name="Text 9"/>
          <p:cNvSpPr/>
          <p:nvPr/>
        </p:nvSpPr>
        <p:spPr>
          <a:xfrm>
            <a:off x="2560320" y="2432304"/>
            <a:ext cx="2167128" cy="393192"/>
          </a:xfrm>
          <a:prstGeom prst="rect">
            <a:avLst/>
          </a:prstGeom>
          <a:noFill/>
          <a:ln/>
        </p:spPr>
        <p:txBody>
          <a:bodyPr wrap="square" lIns="0" tIns="0" rIns="0" bIns="0" rtlCol="0" anchor="ctr">
            <a:normAutofit/>
          </a:bodyPr>
          <a:lstStyle/>
          <a:p>
            <a:pPr indent="0" marL="0">
              <a:buNone/>
            </a:pPr>
            <a:r>
              <a:rPr lang="en-US" sz="2000" b="1" dirty="0">
                <a:solidFill>
                  <a:srgbClr val="173443"/>
                </a:solidFill>
                <a:latin typeface="Inter Display" pitchFamily="34" charset="0"/>
                <a:ea typeface="Inter Display" pitchFamily="34" charset="-122"/>
                <a:cs typeface="Inter Display" pitchFamily="34" charset="-120"/>
              </a:rPr>
              <a:t>Own</a:t>
            </a:r>
            <a:endParaRPr lang="en-US" sz="2000" dirty="0"/>
          </a:p>
        </p:txBody>
      </p:sp>
      <p:sp>
        <p:nvSpPr>
          <p:cNvPr id="12" name="Text 10"/>
          <p:cNvSpPr/>
          <p:nvPr/>
        </p:nvSpPr>
        <p:spPr>
          <a:xfrm>
            <a:off x="4663440" y="2395728"/>
            <a:ext cx="6419088" cy="576072"/>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Acknowledge one low-stakes mistake without excuses.</a:t>
            </a:r>
            <a:endParaRPr lang="en-US" sz="1700" dirty="0"/>
          </a:p>
        </p:txBody>
      </p:sp>
      <p:sp>
        <p:nvSpPr>
          <p:cNvPr id="13" name="Shape 11"/>
          <p:cNvSpPr/>
          <p:nvPr/>
        </p:nvSpPr>
        <p:spPr>
          <a:xfrm>
            <a:off x="804672" y="3282696"/>
            <a:ext cx="10570464" cy="932688"/>
          </a:xfrm>
          <a:prstGeom prst="roundRect">
            <a:avLst/>
          </a:prstGeom>
          <a:solidFill>
            <a:srgbClr val="FFFFFF"/>
          </a:solidFill>
          <a:ln w="12700">
            <a:solidFill>
              <a:srgbClr val="DCE5E2"/>
            </a:solidFill>
            <a:prstDash val="solid"/>
          </a:ln>
        </p:spPr>
      </p:sp>
      <p:sp>
        <p:nvSpPr>
          <p:cNvPr id="14" name="Text 12"/>
          <p:cNvSpPr/>
          <p:nvPr/>
        </p:nvSpPr>
        <p:spPr>
          <a:xfrm>
            <a:off x="1060704" y="3493008"/>
            <a:ext cx="1362456" cy="384048"/>
          </a:xfrm>
          <a:prstGeom prst="rect">
            <a:avLst/>
          </a:prstGeom>
          <a:noFill/>
          <a:ln/>
        </p:spPr>
        <p:txBody>
          <a:bodyPr wrap="square" lIns="0" tIns="0" rIns="0" bIns="0" rtlCol="0" anchor="ctr">
            <a:normAutofit/>
          </a:bodyPr>
          <a:lstStyle/>
          <a:p>
            <a:pPr indent="0" marL="0">
              <a:buNone/>
            </a:pPr>
            <a:r>
              <a:rPr lang="en-US" sz="1650" b="1" dirty="0">
                <a:solidFill>
                  <a:srgbClr val="267E88"/>
                </a:solidFill>
                <a:latin typeface="Inter Display" pitchFamily="34" charset="0"/>
                <a:ea typeface="Inter Display" pitchFamily="34" charset="-122"/>
                <a:cs typeface="Inter Display" pitchFamily="34" charset="-120"/>
              </a:rPr>
              <a:t>DAY 6</a:t>
            </a:r>
            <a:endParaRPr lang="en-US" sz="1650" dirty="0"/>
          </a:p>
        </p:txBody>
      </p:sp>
      <p:sp>
        <p:nvSpPr>
          <p:cNvPr id="15" name="Text 13"/>
          <p:cNvSpPr/>
          <p:nvPr/>
        </p:nvSpPr>
        <p:spPr>
          <a:xfrm>
            <a:off x="2560320" y="3493008"/>
            <a:ext cx="2167128" cy="393192"/>
          </a:xfrm>
          <a:prstGeom prst="rect">
            <a:avLst/>
          </a:prstGeom>
          <a:noFill/>
          <a:ln/>
        </p:spPr>
        <p:txBody>
          <a:bodyPr wrap="square" lIns="0" tIns="0" rIns="0" bIns="0" rtlCol="0" anchor="ctr">
            <a:normAutofit/>
          </a:bodyPr>
          <a:lstStyle/>
          <a:p>
            <a:pPr indent="0" marL="0">
              <a:buNone/>
            </a:pPr>
            <a:r>
              <a:rPr lang="en-US" sz="2000" b="1" dirty="0">
                <a:solidFill>
                  <a:srgbClr val="173443"/>
                </a:solidFill>
                <a:latin typeface="Inter Display" pitchFamily="34" charset="0"/>
                <a:ea typeface="Inter Display" pitchFamily="34" charset="-122"/>
                <a:cs typeface="Inter Display" pitchFamily="34" charset="-120"/>
              </a:rPr>
              <a:t>Connect</a:t>
            </a:r>
            <a:endParaRPr lang="en-US" sz="2000" dirty="0"/>
          </a:p>
        </p:txBody>
      </p:sp>
      <p:sp>
        <p:nvSpPr>
          <p:cNvPr id="16" name="Text 14"/>
          <p:cNvSpPr/>
          <p:nvPr/>
        </p:nvSpPr>
        <p:spPr>
          <a:xfrm>
            <a:off x="4663440" y="3456432"/>
            <a:ext cx="6419088" cy="576072"/>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Tell a trusted person one honest feeling or need with appropriate limits.</a:t>
            </a:r>
            <a:endParaRPr lang="en-US" sz="1700" dirty="0"/>
          </a:p>
        </p:txBody>
      </p:sp>
      <p:sp>
        <p:nvSpPr>
          <p:cNvPr id="17" name="Shape 15"/>
          <p:cNvSpPr/>
          <p:nvPr/>
        </p:nvSpPr>
        <p:spPr>
          <a:xfrm>
            <a:off x="804672" y="4343400"/>
            <a:ext cx="10570464" cy="932688"/>
          </a:xfrm>
          <a:prstGeom prst="roundRect">
            <a:avLst/>
          </a:prstGeom>
          <a:solidFill>
            <a:srgbClr val="E7F1EF"/>
          </a:solidFill>
          <a:ln w="12700">
            <a:solidFill>
              <a:srgbClr val="DCE5E2"/>
            </a:solidFill>
            <a:prstDash val="solid"/>
          </a:ln>
        </p:spPr>
      </p:sp>
      <p:sp>
        <p:nvSpPr>
          <p:cNvPr id="18" name="Text 16"/>
          <p:cNvSpPr/>
          <p:nvPr/>
        </p:nvSpPr>
        <p:spPr>
          <a:xfrm>
            <a:off x="1060704" y="4553712"/>
            <a:ext cx="1362456" cy="384048"/>
          </a:xfrm>
          <a:prstGeom prst="rect">
            <a:avLst/>
          </a:prstGeom>
          <a:noFill/>
          <a:ln/>
        </p:spPr>
        <p:txBody>
          <a:bodyPr wrap="square" lIns="0" tIns="0" rIns="0" bIns="0" rtlCol="0" anchor="ctr">
            <a:normAutofit/>
          </a:bodyPr>
          <a:lstStyle/>
          <a:p>
            <a:pPr indent="0" marL="0">
              <a:buNone/>
            </a:pPr>
            <a:r>
              <a:rPr lang="en-US" sz="1650" b="1" dirty="0">
                <a:solidFill>
                  <a:srgbClr val="267E88"/>
                </a:solidFill>
                <a:latin typeface="Inter Display" pitchFamily="34" charset="0"/>
                <a:ea typeface="Inter Display" pitchFamily="34" charset="-122"/>
                <a:cs typeface="Inter Display" pitchFamily="34" charset="-120"/>
              </a:rPr>
              <a:t>DAY 7</a:t>
            </a:r>
            <a:endParaRPr lang="en-US" sz="1650" dirty="0"/>
          </a:p>
        </p:txBody>
      </p:sp>
      <p:sp>
        <p:nvSpPr>
          <p:cNvPr id="19" name="Text 17"/>
          <p:cNvSpPr/>
          <p:nvPr/>
        </p:nvSpPr>
        <p:spPr>
          <a:xfrm>
            <a:off x="2560320" y="4553712"/>
            <a:ext cx="2167128" cy="393192"/>
          </a:xfrm>
          <a:prstGeom prst="rect">
            <a:avLst/>
          </a:prstGeom>
          <a:noFill/>
          <a:ln/>
        </p:spPr>
        <p:txBody>
          <a:bodyPr wrap="square" lIns="0" tIns="0" rIns="0" bIns="0" rtlCol="0" anchor="ctr">
            <a:normAutofit/>
          </a:bodyPr>
          <a:lstStyle/>
          <a:p>
            <a:pPr indent="0" marL="0">
              <a:buNone/>
            </a:pPr>
            <a:r>
              <a:rPr lang="en-US" sz="2000" b="1" dirty="0">
                <a:solidFill>
                  <a:srgbClr val="173443"/>
                </a:solidFill>
                <a:latin typeface="Inter Display" pitchFamily="34" charset="0"/>
                <a:ea typeface="Inter Display" pitchFamily="34" charset="-122"/>
                <a:cs typeface="Inter Display" pitchFamily="34" charset="-120"/>
              </a:rPr>
              <a:t>Review</a:t>
            </a:r>
            <a:endParaRPr lang="en-US" sz="2000" dirty="0"/>
          </a:p>
        </p:txBody>
      </p:sp>
      <p:sp>
        <p:nvSpPr>
          <p:cNvPr id="20" name="Text 18"/>
          <p:cNvSpPr/>
          <p:nvPr/>
        </p:nvSpPr>
        <p:spPr>
          <a:xfrm>
            <a:off x="4663440" y="4517136"/>
            <a:ext cx="6419088" cy="576072"/>
          </a:xfrm>
          <a:prstGeom prst="rect">
            <a:avLst/>
          </a:prstGeom>
          <a:noFill/>
          <a:ln/>
        </p:spPr>
        <p:txBody>
          <a:bodyPr wrap="square" lIns="0" tIns="0" rIns="0" bIns="0" rtlCol="0" anchor="ctr">
            <a:normAutofit/>
          </a:bodyPr>
          <a:lstStyle/>
          <a:p>
            <a:pPr indent="0" marL="0">
              <a:buNone/>
            </a:pPr>
            <a:r>
              <a:rPr lang="en-US" sz="1700" dirty="0">
                <a:solidFill>
                  <a:srgbClr val="263E49"/>
                </a:solidFill>
                <a:latin typeface="Inter" pitchFamily="34" charset="0"/>
                <a:ea typeface="Inter" pitchFamily="34" charset="-122"/>
                <a:cs typeface="Inter" pitchFamily="34" charset="-120"/>
              </a:rPr>
              <a:t>Reflect: what helped, what remained difficult, and what is the next repeatable step?</a:t>
            </a:r>
            <a:endParaRPr lang="en-US" sz="1700" dirty="0"/>
          </a:p>
        </p:txBody>
      </p:sp>
      <p:sp>
        <p:nvSpPr>
          <p:cNvPr id="21" name="Shape 19"/>
          <p:cNvSpPr/>
          <p:nvPr/>
        </p:nvSpPr>
        <p:spPr>
          <a:xfrm>
            <a:off x="713232" y="5660136"/>
            <a:ext cx="10771632" cy="502920"/>
          </a:xfrm>
          <a:prstGeom prst="roundRect">
            <a:avLst/>
          </a:prstGeom>
          <a:solidFill>
            <a:srgbClr val="E7F1EF"/>
          </a:solidFill>
          <a:ln w="12700">
            <a:solidFill>
              <a:srgbClr val="E7F1EF"/>
            </a:solidFill>
            <a:prstDash val="solid"/>
          </a:ln>
        </p:spPr>
      </p:sp>
      <p:sp>
        <p:nvSpPr>
          <p:cNvPr id="22" name="Text 20"/>
          <p:cNvSpPr/>
          <p:nvPr/>
        </p:nvSpPr>
        <p:spPr>
          <a:xfrm>
            <a:off x="941832" y="5733288"/>
            <a:ext cx="10332720" cy="365760"/>
          </a:xfrm>
          <a:prstGeom prst="rect">
            <a:avLst/>
          </a:prstGeom>
          <a:noFill/>
          <a:ln/>
        </p:spPr>
        <p:txBody>
          <a:bodyPr wrap="square" lIns="0" tIns="0" rIns="0" bIns="0" rtlCol="0" anchor="ctr">
            <a:normAutofit/>
          </a:bodyPr>
          <a:lstStyle/>
          <a:p>
            <a:pPr indent="0" marL="0">
              <a:buNone/>
            </a:pPr>
            <a:r>
              <a:rPr lang="en-US" sz="1540" b="1" dirty="0">
                <a:solidFill>
                  <a:srgbClr val="267E88"/>
                </a:solidFill>
                <a:latin typeface="Inter Display" pitchFamily="34" charset="0"/>
                <a:ea typeface="Inter Display" pitchFamily="34" charset="-122"/>
                <a:cs typeface="Inter Display" pitchFamily="34" charset="-120"/>
              </a:rPr>
              <a:t>Repeat the practices that create more choice and integrity. Adjust what does not help.</a:t>
            </a:r>
            <a:endParaRPr lang="en-US" sz="154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05 / 60-MINUTE GROUP GUIDE</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A ready-to-use discussion session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Appropriate for a recovery group or church small group; participation remains voluntary.</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62</a:t>
            </a:r>
            <a:endParaRPr lang="en-US" sz="1000" dirty="0"/>
          </a:p>
        </p:txBody>
      </p:sp>
      <p:sp>
        <p:nvSpPr>
          <p:cNvPr id="9" name="Shape 7"/>
          <p:cNvSpPr/>
          <p:nvPr/>
        </p:nvSpPr>
        <p:spPr>
          <a:xfrm>
            <a:off x="740664" y="1956816"/>
            <a:ext cx="10735056" cy="557784"/>
          </a:xfrm>
          <a:prstGeom prst="roundRect">
            <a:avLst/>
          </a:prstGeom>
          <a:solidFill>
            <a:srgbClr val="E7F1EF"/>
          </a:solidFill>
          <a:ln w="12700">
            <a:solidFill>
              <a:srgbClr val="DCE5E2"/>
            </a:solidFill>
            <a:prstDash val="solid"/>
          </a:ln>
        </p:spPr>
      </p:sp>
      <p:sp>
        <p:nvSpPr>
          <p:cNvPr id="10" name="Text 8"/>
          <p:cNvSpPr/>
          <p:nvPr/>
        </p:nvSpPr>
        <p:spPr>
          <a:xfrm>
            <a:off x="978408" y="2075688"/>
            <a:ext cx="1344168" cy="283464"/>
          </a:xfrm>
          <a:prstGeom prst="rect">
            <a:avLst/>
          </a:prstGeom>
          <a:noFill/>
          <a:ln/>
        </p:spPr>
        <p:txBody>
          <a:bodyPr wrap="square" lIns="0" tIns="0" rIns="0" bIns="0" rtlCol="0" anchor="ctr">
            <a:normAutofit/>
          </a:bodyPr>
          <a:lstStyle/>
          <a:p>
            <a:pPr indent="0" marL="0">
              <a:buNone/>
            </a:pPr>
            <a:r>
              <a:rPr lang="en-US" sz="1440" b="1" dirty="0">
                <a:solidFill>
                  <a:srgbClr val="267E88"/>
                </a:solidFill>
                <a:latin typeface="Inter Display" pitchFamily="34" charset="0"/>
                <a:ea typeface="Inter Display" pitchFamily="34" charset="-122"/>
                <a:cs typeface="Inter Display" pitchFamily="34" charset="-120"/>
              </a:rPr>
              <a:t>5 MIN</a:t>
            </a:r>
            <a:endParaRPr lang="en-US" sz="1440" dirty="0"/>
          </a:p>
        </p:txBody>
      </p:sp>
      <p:sp>
        <p:nvSpPr>
          <p:cNvPr id="11" name="Text 9"/>
          <p:cNvSpPr/>
          <p:nvPr/>
        </p:nvSpPr>
        <p:spPr>
          <a:xfrm>
            <a:off x="2423160" y="2075688"/>
            <a:ext cx="3191256" cy="283464"/>
          </a:xfrm>
          <a:prstGeom prst="rect">
            <a:avLst/>
          </a:prstGeom>
          <a:noFill/>
          <a:ln/>
        </p:spPr>
        <p:txBody>
          <a:bodyPr wrap="square" lIns="0" tIns="0" rIns="0" bIns="0" rtlCol="0" anchor="ctr">
            <a:normAutofit/>
          </a:bodyPr>
          <a:lstStyle/>
          <a:p>
            <a:pPr indent="0" marL="0">
              <a:buNone/>
            </a:pPr>
            <a:r>
              <a:rPr lang="en-US" sz="1560" b="1" dirty="0">
                <a:solidFill>
                  <a:srgbClr val="173443"/>
                </a:solidFill>
                <a:latin typeface="Inter Display" pitchFamily="34" charset="0"/>
                <a:ea typeface="Inter Display" pitchFamily="34" charset="-122"/>
                <a:cs typeface="Inter Display" pitchFamily="34" charset="-120"/>
              </a:rPr>
              <a:t>Welcome + consent</a:t>
            </a:r>
            <a:endParaRPr lang="en-US" sz="1560" dirty="0"/>
          </a:p>
        </p:txBody>
      </p:sp>
      <p:sp>
        <p:nvSpPr>
          <p:cNvPr id="12" name="Text 10"/>
          <p:cNvSpPr/>
          <p:nvPr/>
        </p:nvSpPr>
        <p:spPr>
          <a:xfrm>
            <a:off x="5504688" y="2057400"/>
            <a:ext cx="5559552" cy="365760"/>
          </a:xfrm>
          <a:prstGeom prst="rect">
            <a:avLst/>
          </a:prstGeom>
          <a:noFill/>
          <a:ln/>
        </p:spPr>
        <p:txBody>
          <a:bodyPr wrap="square" lIns="0" tIns="0" rIns="0" bIns="0" rtlCol="0" anchor="ctr">
            <a:normAutofit/>
          </a:bodyPr>
          <a:lstStyle/>
          <a:p>
            <a:pPr indent="0" marL="0">
              <a:buNone/>
            </a:pPr>
            <a:r>
              <a:rPr lang="en-US" sz="1510" dirty="0">
                <a:solidFill>
                  <a:srgbClr val="263E49"/>
                </a:solidFill>
                <a:latin typeface="Inter" pitchFamily="34" charset="0"/>
                <a:ea typeface="Inter" pitchFamily="34" charset="-122"/>
                <a:cs typeface="Inter" pitchFamily="34" charset="-120"/>
              </a:rPr>
              <a:t>Confidentiality expectations; permission to pass.</a:t>
            </a:r>
            <a:endParaRPr lang="en-US" sz="1510" dirty="0"/>
          </a:p>
        </p:txBody>
      </p:sp>
      <p:sp>
        <p:nvSpPr>
          <p:cNvPr id="13" name="Shape 11"/>
          <p:cNvSpPr/>
          <p:nvPr/>
        </p:nvSpPr>
        <p:spPr>
          <a:xfrm>
            <a:off x="740664" y="2596896"/>
            <a:ext cx="10735056" cy="557784"/>
          </a:xfrm>
          <a:prstGeom prst="roundRect">
            <a:avLst/>
          </a:prstGeom>
          <a:solidFill>
            <a:srgbClr val="FFFFFF"/>
          </a:solidFill>
          <a:ln w="12700">
            <a:solidFill>
              <a:srgbClr val="DCE5E2"/>
            </a:solidFill>
            <a:prstDash val="solid"/>
          </a:ln>
        </p:spPr>
      </p:sp>
      <p:sp>
        <p:nvSpPr>
          <p:cNvPr id="14" name="Text 12"/>
          <p:cNvSpPr/>
          <p:nvPr/>
        </p:nvSpPr>
        <p:spPr>
          <a:xfrm>
            <a:off x="978408" y="2715768"/>
            <a:ext cx="1344168" cy="283464"/>
          </a:xfrm>
          <a:prstGeom prst="rect">
            <a:avLst/>
          </a:prstGeom>
          <a:noFill/>
          <a:ln/>
        </p:spPr>
        <p:txBody>
          <a:bodyPr wrap="square" lIns="0" tIns="0" rIns="0" bIns="0" rtlCol="0" anchor="ctr">
            <a:normAutofit/>
          </a:bodyPr>
          <a:lstStyle/>
          <a:p>
            <a:pPr indent="0" marL="0">
              <a:buNone/>
            </a:pPr>
            <a:r>
              <a:rPr lang="en-US" sz="1440" b="1" dirty="0">
                <a:solidFill>
                  <a:srgbClr val="267E88"/>
                </a:solidFill>
                <a:latin typeface="Inter Display" pitchFamily="34" charset="0"/>
                <a:ea typeface="Inter Display" pitchFamily="34" charset="-122"/>
                <a:cs typeface="Inter Display" pitchFamily="34" charset="-120"/>
              </a:rPr>
              <a:t>10 MIN</a:t>
            </a:r>
            <a:endParaRPr lang="en-US" sz="1440" dirty="0"/>
          </a:p>
        </p:txBody>
      </p:sp>
      <p:sp>
        <p:nvSpPr>
          <p:cNvPr id="15" name="Text 13"/>
          <p:cNvSpPr/>
          <p:nvPr/>
        </p:nvSpPr>
        <p:spPr>
          <a:xfrm>
            <a:off x="2423160" y="2715768"/>
            <a:ext cx="3191256" cy="283464"/>
          </a:xfrm>
          <a:prstGeom prst="rect">
            <a:avLst/>
          </a:prstGeom>
          <a:noFill/>
          <a:ln/>
        </p:spPr>
        <p:txBody>
          <a:bodyPr wrap="square" lIns="0" tIns="0" rIns="0" bIns="0" rtlCol="0" anchor="ctr">
            <a:normAutofit/>
          </a:bodyPr>
          <a:lstStyle/>
          <a:p>
            <a:pPr indent="0" marL="0">
              <a:buNone/>
            </a:pPr>
            <a:r>
              <a:rPr lang="en-US" sz="1560" b="1" dirty="0">
                <a:solidFill>
                  <a:srgbClr val="173443"/>
                </a:solidFill>
                <a:latin typeface="Inter Display" pitchFamily="34" charset="0"/>
                <a:ea typeface="Inter Display" pitchFamily="34" charset="-122"/>
                <a:cs typeface="Inter Display" pitchFamily="34" charset="-120"/>
              </a:rPr>
              <a:t>Teach a core map</a:t>
            </a:r>
            <a:endParaRPr lang="en-US" sz="1560" dirty="0"/>
          </a:p>
        </p:txBody>
      </p:sp>
      <p:sp>
        <p:nvSpPr>
          <p:cNvPr id="16" name="Text 14"/>
          <p:cNvSpPr/>
          <p:nvPr/>
        </p:nvSpPr>
        <p:spPr>
          <a:xfrm>
            <a:off x="5504688" y="2697480"/>
            <a:ext cx="5559552" cy="365760"/>
          </a:xfrm>
          <a:prstGeom prst="rect">
            <a:avLst/>
          </a:prstGeom>
          <a:noFill/>
          <a:ln/>
        </p:spPr>
        <p:txBody>
          <a:bodyPr wrap="square" lIns="0" tIns="0" rIns="0" bIns="0" rtlCol="0" anchor="ctr">
            <a:normAutofit/>
          </a:bodyPr>
          <a:lstStyle/>
          <a:p>
            <a:pPr indent="0" marL="0">
              <a:buNone/>
            </a:pPr>
            <a:r>
              <a:rPr lang="en-US" sz="1510" dirty="0">
                <a:solidFill>
                  <a:srgbClr val="263E49"/>
                </a:solidFill>
                <a:latin typeface="Inter" pitchFamily="34" charset="0"/>
                <a:ea typeface="Inter" pitchFamily="34" charset="-122"/>
                <a:cs typeface="Inter" pitchFamily="34" charset="-120"/>
              </a:rPr>
              <a:t>Recognize → Regulate → Repair → Reconnect → Rebuild.</a:t>
            </a:r>
            <a:endParaRPr lang="en-US" sz="1510" dirty="0"/>
          </a:p>
        </p:txBody>
      </p:sp>
      <p:sp>
        <p:nvSpPr>
          <p:cNvPr id="17" name="Shape 15"/>
          <p:cNvSpPr/>
          <p:nvPr/>
        </p:nvSpPr>
        <p:spPr>
          <a:xfrm>
            <a:off x="740664" y="3236976"/>
            <a:ext cx="10735056" cy="557784"/>
          </a:xfrm>
          <a:prstGeom prst="roundRect">
            <a:avLst/>
          </a:prstGeom>
          <a:solidFill>
            <a:srgbClr val="E7F1EF"/>
          </a:solidFill>
          <a:ln w="12700">
            <a:solidFill>
              <a:srgbClr val="DCE5E2"/>
            </a:solidFill>
            <a:prstDash val="solid"/>
          </a:ln>
        </p:spPr>
      </p:sp>
      <p:sp>
        <p:nvSpPr>
          <p:cNvPr id="18" name="Text 16"/>
          <p:cNvSpPr/>
          <p:nvPr/>
        </p:nvSpPr>
        <p:spPr>
          <a:xfrm>
            <a:off x="978408" y="3355848"/>
            <a:ext cx="1344168" cy="283464"/>
          </a:xfrm>
          <a:prstGeom prst="rect">
            <a:avLst/>
          </a:prstGeom>
          <a:noFill/>
          <a:ln/>
        </p:spPr>
        <p:txBody>
          <a:bodyPr wrap="square" lIns="0" tIns="0" rIns="0" bIns="0" rtlCol="0" anchor="ctr">
            <a:normAutofit/>
          </a:bodyPr>
          <a:lstStyle/>
          <a:p>
            <a:pPr indent="0" marL="0">
              <a:buNone/>
            </a:pPr>
            <a:r>
              <a:rPr lang="en-US" sz="1440" b="1" dirty="0">
                <a:solidFill>
                  <a:srgbClr val="267E88"/>
                </a:solidFill>
                <a:latin typeface="Inter Display" pitchFamily="34" charset="0"/>
                <a:ea typeface="Inter Display" pitchFamily="34" charset="-122"/>
                <a:cs typeface="Inter Display" pitchFamily="34" charset="-120"/>
              </a:rPr>
              <a:t>10 MIN</a:t>
            </a:r>
            <a:endParaRPr lang="en-US" sz="1440" dirty="0"/>
          </a:p>
        </p:txBody>
      </p:sp>
      <p:sp>
        <p:nvSpPr>
          <p:cNvPr id="19" name="Text 17"/>
          <p:cNvSpPr/>
          <p:nvPr/>
        </p:nvSpPr>
        <p:spPr>
          <a:xfrm>
            <a:off x="2423160" y="3355848"/>
            <a:ext cx="3191256" cy="283464"/>
          </a:xfrm>
          <a:prstGeom prst="rect">
            <a:avLst/>
          </a:prstGeom>
          <a:noFill/>
          <a:ln/>
        </p:spPr>
        <p:txBody>
          <a:bodyPr wrap="square" lIns="0" tIns="0" rIns="0" bIns="0" rtlCol="0" anchor="ctr">
            <a:normAutofit/>
          </a:bodyPr>
          <a:lstStyle/>
          <a:p>
            <a:pPr indent="0" marL="0">
              <a:buNone/>
            </a:pPr>
            <a:r>
              <a:rPr lang="en-US" sz="1560" b="1" dirty="0">
                <a:solidFill>
                  <a:srgbClr val="173443"/>
                </a:solidFill>
                <a:latin typeface="Inter Display" pitchFamily="34" charset="0"/>
                <a:ea typeface="Inter Display" pitchFamily="34" charset="-122"/>
                <a:cs typeface="Inter Display" pitchFamily="34" charset="-120"/>
              </a:rPr>
              <a:t>Self-reflection</a:t>
            </a:r>
            <a:endParaRPr lang="en-US" sz="1560" dirty="0"/>
          </a:p>
        </p:txBody>
      </p:sp>
      <p:sp>
        <p:nvSpPr>
          <p:cNvPr id="20" name="Text 18"/>
          <p:cNvSpPr/>
          <p:nvPr/>
        </p:nvSpPr>
        <p:spPr>
          <a:xfrm>
            <a:off x="5504688" y="3337560"/>
            <a:ext cx="5559552" cy="365760"/>
          </a:xfrm>
          <a:prstGeom prst="rect">
            <a:avLst/>
          </a:prstGeom>
          <a:noFill/>
          <a:ln/>
        </p:spPr>
        <p:txBody>
          <a:bodyPr wrap="square" lIns="0" tIns="0" rIns="0" bIns="0" rtlCol="0" anchor="ctr">
            <a:normAutofit/>
          </a:bodyPr>
          <a:lstStyle/>
          <a:p>
            <a:pPr indent="0" marL="0">
              <a:buNone/>
            </a:pPr>
            <a:r>
              <a:rPr lang="en-US" sz="1510" dirty="0">
                <a:solidFill>
                  <a:srgbClr val="263E49"/>
                </a:solidFill>
                <a:latin typeface="Inter" pitchFamily="34" charset="0"/>
                <a:ea typeface="Inter" pitchFamily="34" charset="-122"/>
                <a:cs typeface="Inter" pitchFamily="34" charset="-120"/>
              </a:rPr>
              <a:t>Separate event, body, interpretation, and choice.</a:t>
            </a:r>
            <a:endParaRPr lang="en-US" sz="1510" dirty="0"/>
          </a:p>
        </p:txBody>
      </p:sp>
      <p:sp>
        <p:nvSpPr>
          <p:cNvPr id="21" name="Shape 19"/>
          <p:cNvSpPr/>
          <p:nvPr/>
        </p:nvSpPr>
        <p:spPr>
          <a:xfrm>
            <a:off x="740664" y="3877056"/>
            <a:ext cx="10735056" cy="557784"/>
          </a:xfrm>
          <a:prstGeom prst="roundRect">
            <a:avLst/>
          </a:prstGeom>
          <a:solidFill>
            <a:srgbClr val="FFFFFF"/>
          </a:solidFill>
          <a:ln w="12700">
            <a:solidFill>
              <a:srgbClr val="DCE5E2"/>
            </a:solidFill>
            <a:prstDash val="solid"/>
          </a:ln>
        </p:spPr>
      </p:sp>
      <p:sp>
        <p:nvSpPr>
          <p:cNvPr id="22" name="Text 20"/>
          <p:cNvSpPr/>
          <p:nvPr/>
        </p:nvSpPr>
        <p:spPr>
          <a:xfrm>
            <a:off x="978408" y="3995928"/>
            <a:ext cx="1344168" cy="283464"/>
          </a:xfrm>
          <a:prstGeom prst="rect">
            <a:avLst/>
          </a:prstGeom>
          <a:noFill/>
          <a:ln/>
        </p:spPr>
        <p:txBody>
          <a:bodyPr wrap="square" lIns="0" tIns="0" rIns="0" bIns="0" rtlCol="0" anchor="ctr">
            <a:normAutofit/>
          </a:bodyPr>
          <a:lstStyle/>
          <a:p>
            <a:pPr indent="0" marL="0">
              <a:buNone/>
            </a:pPr>
            <a:r>
              <a:rPr lang="en-US" sz="1440" b="1" dirty="0">
                <a:solidFill>
                  <a:srgbClr val="267E88"/>
                </a:solidFill>
                <a:latin typeface="Inter Display" pitchFamily="34" charset="0"/>
                <a:ea typeface="Inter Display" pitchFamily="34" charset="-122"/>
                <a:cs typeface="Inter Display" pitchFamily="34" charset="-120"/>
              </a:rPr>
              <a:t>15 MIN</a:t>
            </a:r>
            <a:endParaRPr lang="en-US" sz="1440" dirty="0"/>
          </a:p>
        </p:txBody>
      </p:sp>
      <p:sp>
        <p:nvSpPr>
          <p:cNvPr id="23" name="Text 21"/>
          <p:cNvSpPr/>
          <p:nvPr/>
        </p:nvSpPr>
        <p:spPr>
          <a:xfrm>
            <a:off x="2423160" y="3995928"/>
            <a:ext cx="3191256" cy="283464"/>
          </a:xfrm>
          <a:prstGeom prst="rect">
            <a:avLst/>
          </a:prstGeom>
          <a:noFill/>
          <a:ln/>
        </p:spPr>
        <p:txBody>
          <a:bodyPr wrap="square" lIns="0" tIns="0" rIns="0" bIns="0" rtlCol="0" anchor="ctr">
            <a:normAutofit/>
          </a:bodyPr>
          <a:lstStyle/>
          <a:p>
            <a:pPr indent="0" marL="0">
              <a:buNone/>
            </a:pPr>
            <a:r>
              <a:rPr lang="en-US" sz="1560" b="1" dirty="0">
                <a:solidFill>
                  <a:srgbClr val="173443"/>
                </a:solidFill>
                <a:latin typeface="Inter Display" pitchFamily="34" charset="0"/>
                <a:ea typeface="Inter Display" pitchFamily="34" charset="-122"/>
                <a:cs typeface="Inter Display" pitchFamily="34" charset="-120"/>
              </a:rPr>
              <a:t>Scenario practice</a:t>
            </a:r>
            <a:endParaRPr lang="en-US" sz="1560" dirty="0"/>
          </a:p>
        </p:txBody>
      </p:sp>
      <p:sp>
        <p:nvSpPr>
          <p:cNvPr id="24" name="Text 22"/>
          <p:cNvSpPr/>
          <p:nvPr/>
        </p:nvSpPr>
        <p:spPr>
          <a:xfrm>
            <a:off x="5504688" y="3977640"/>
            <a:ext cx="5559552" cy="365760"/>
          </a:xfrm>
          <a:prstGeom prst="rect">
            <a:avLst/>
          </a:prstGeom>
          <a:noFill/>
          <a:ln/>
        </p:spPr>
        <p:txBody>
          <a:bodyPr wrap="square" lIns="0" tIns="0" rIns="0" bIns="0" rtlCol="0" anchor="ctr">
            <a:normAutofit/>
          </a:bodyPr>
          <a:lstStyle/>
          <a:p>
            <a:pPr indent="0" marL="0">
              <a:buNone/>
            </a:pPr>
            <a:r>
              <a:rPr lang="en-US" sz="1510" dirty="0">
                <a:solidFill>
                  <a:srgbClr val="263E49"/>
                </a:solidFill>
                <a:latin typeface="Inter" pitchFamily="34" charset="0"/>
                <a:ea typeface="Inter" pitchFamily="34" charset="-122"/>
                <a:cs typeface="Inter" pitchFamily="34" charset="-120"/>
              </a:rPr>
              <a:t>Practice ownership plus a respectful boundary.</a:t>
            </a:r>
            <a:endParaRPr lang="en-US" sz="1510" dirty="0"/>
          </a:p>
        </p:txBody>
      </p:sp>
      <p:sp>
        <p:nvSpPr>
          <p:cNvPr id="25" name="Shape 23"/>
          <p:cNvSpPr/>
          <p:nvPr/>
        </p:nvSpPr>
        <p:spPr>
          <a:xfrm>
            <a:off x="740664" y="4517136"/>
            <a:ext cx="10735056" cy="557784"/>
          </a:xfrm>
          <a:prstGeom prst="roundRect">
            <a:avLst/>
          </a:prstGeom>
          <a:solidFill>
            <a:srgbClr val="E7F1EF"/>
          </a:solidFill>
          <a:ln w="12700">
            <a:solidFill>
              <a:srgbClr val="DCE5E2"/>
            </a:solidFill>
            <a:prstDash val="solid"/>
          </a:ln>
        </p:spPr>
      </p:sp>
      <p:sp>
        <p:nvSpPr>
          <p:cNvPr id="26" name="Text 24"/>
          <p:cNvSpPr/>
          <p:nvPr/>
        </p:nvSpPr>
        <p:spPr>
          <a:xfrm>
            <a:off x="978408" y="4636008"/>
            <a:ext cx="1344168" cy="283464"/>
          </a:xfrm>
          <a:prstGeom prst="rect">
            <a:avLst/>
          </a:prstGeom>
          <a:noFill/>
          <a:ln/>
        </p:spPr>
        <p:txBody>
          <a:bodyPr wrap="square" lIns="0" tIns="0" rIns="0" bIns="0" rtlCol="0" anchor="ctr">
            <a:normAutofit/>
          </a:bodyPr>
          <a:lstStyle/>
          <a:p>
            <a:pPr indent="0" marL="0">
              <a:buNone/>
            </a:pPr>
            <a:r>
              <a:rPr lang="en-US" sz="1440" b="1" dirty="0">
                <a:solidFill>
                  <a:srgbClr val="267E88"/>
                </a:solidFill>
                <a:latin typeface="Inter Display" pitchFamily="34" charset="0"/>
                <a:ea typeface="Inter Display" pitchFamily="34" charset="-122"/>
                <a:cs typeface="Inter Display" pitchFamily="34" charset="-120"/>
              </a:rPr>
              <a:t>15 MIN</a:t>
            </a:r>
            <a:endParaRPr lang="en-US" sz="1440" dirty="0"/>
          </a:p>
        </p:txBody>
      </p:sp>
      <p:sp>
        <p:nvSpPr>
          <p:cNvPr id="27" name="Text 25"/>
          <p:cNvSpPr/>
          <p:nvPr/>
        </p:nvSpPr>
        <p:spPr>
          <a:xfrm>
            <a:off x="2423160" y="4636008"/>
            <a:ext cx="3191256" cy="283464"/>
          </a:xfrm>
          <a:prstGeom prst="rect">
            <a:avLst/>
          </a:prstGeom>
          <a:noFill/>
          <a:ln/>
        </p:spPr>
        <p:txBody>
          <a:bodyPr wrap="square" lIns="0" tIns="0" rIns="0" bIns="0" rtlCol="0" anchor="ctr">
            <a:normAutofit/>
          </a:bodyPr>
          <a:lstStyle/>
          <a:p>
            <a:pPr indent="0" marL="0">
              <a:buNone/>
            </a:pPr>
            <a:r>
              <a:rPr lang="en-US" sz="1560" b="1" dirty="0">
                <a:solidFill>
                  <a:srgbClr val="173443"/>
                </a:solidFill>
                <a:latin typeface="Inter Display" pitchFamily="34" charset="0"/>
                <a:ea typeface="Inter Display" pitchFamily="34" charset="-122"/>
                <a:cs typeface="Inter Display" pitchFamily="34" charset="-120"/>
              </a:rPr>
              <a:t>Paired discussion</a:t>
            </a:r>
            <a:endParaRPr lang="en-US" sz="1560" dirty="0"/>
          </a:p>
        </p:txBody>
      </p:sp>
      <p:sp>
        <p:nvSpPr>
          <p:cNvPr id="28" name="Text 26"/>
          <p:cNvSpPr/>
          <p:nvPr/>
        </p:nvSpPr>
        <p:spPr>
          <a:xfrm>
            <a:off x="5504688" y="4617720"/>
            <a:ext cx="5559552" cy="365760"/>
          </a:xfrm>
          <a:prstGeom prst="rect">
            <a:avLst/>
          </a:prstGeom>
          <a:noFill/>
          <a:ln/>
        </p:spPr>
        <p:txBody>
          <a:bodyPr wrap="square" lIns="0" tIns="0" rIns="0" bIns="0" rtlCol="0" anchor="ctr">
            <a:normAutofit/>
          </a:bodyPr>
          <a:lstStyle/>
          <a:p>
            <a:pPr indent="0" marL="0">
              <a:buNone/>
            </a:pPr>
            <a:r>
              <a:rPr lang="en-US" sz="1510" dirty="0">
                <a:solidFill>
                  <a:srgbClr val="263E49"/>
                </a:solidFill>
                <a:latin typeface="Inter" pitchFamily="34" charset="0"/>
                <a:ea typeface="Inter" pitchFamily="34" charset="-122"/>
                <a:cs typeface="Inter" pitchFamily="34" charset="-120"/>
              </a:rPr>
              <a:t>One small next step each person chooses for themselves.</a:t>
            </a:r>
            <a:endParaRPr lang="en-US" sz="1510" dirty="0"/>
          </a:p>
        </p:txBody>
      </p:sp>
      <p:sp>
        <p:nvSpPr>
          <p:cNvPr id="29" name="Shape 27"/>
          <p:cNvSpPr/>
          <p:nvPr/>
        </p:nvSpPr>
        <p:spPr>
          <a:xfrm>
            <a:off x="740664" y="5157216"/>
            <a:ext cx="10735056" cy="557784"/>
          </a:xfrm>
          <a:prstGeom prst="roundRect">
            <a:avLst/>
          </a:prstGeom>
          <a:solidFill>
            <a:srgbClr val="FFFFFF"/>
          </a:solidFill>
          <a:ln w="12700">
            <a:solidFill>
              <a:srgbClr val="DCE5E2"/>
            </a:solidFill>
            <a:prstDash val="solid"/>
          </a:ln>
        </p:spPr>
      </p:sp>
      <p:sp>
        <p:nvSpPr>
          <p:cNvPr id="30" name="Text 28"/>
          <p:cNvSpPr/>
          <p:nvPr/>
        </p:nvSpPr>
        <p:spPr>
          <a:xfrm>
            <a:off x="978408" y="5276088"/>
            <a:ext cx="1344168" cy="283464"/>
          </a:xfrm>
          <a:prstGeom prst="rect">
            <a:avLst/>
          </a:prstGeom>
          <a:noFill/>
          <a:ln/>
        </p:spPr>
        <p:txBody>
          <a:bodyPr wrap="square" lIns="0" tIns="0" rIns="0" bIns="0" rtlCol="0" anchor="ctr">
            <a:normAutofit/>
          </a:bodyPr>
          <a:lstStyle/>
          <a:p>
            <a:pPr indent="0" marL="0">
              <a:buNone/>
            </a:pPr>
            <a:r>
              <a:rPr lang="en-US" sz="1440" b="1" dirty="0">
                <a:solidFill>
                  <a:srgbClr val="267E88"/>
                </a:solidFill>
                <a:latin typeface="Inter Display" pitchFamily="34" charset="0"/>
                <a:ea typeface="Inter Display" pitchFamily="34" charset="-122"/>
                <a:cs typeface="Inter Display" pitchFamily="34" charset="-120"/>
              </a:rPr>
              <a:t>5 MIN</a:t>
            </a:r>
            <a:endParaRPr lang="en-US" sz="1440" dirty="0"/>
          </a:p>
        </p:txBody>
      </p:sp>
      <p:sp>
        <p:nvSpPr>
          <p:cNvPr id="31" name="Text 29"/>
          <p:cNvSpPr/>
          <p:nvPr/>
        </p:nvSpPr>
        <p:spPr>
          <a:xfrm>
            <a:off x="2423160" y="5276088"/>
            <a:ext cx="3191256" cy="283464"/>
          </a:xfrm>
          <a:prstGeom prst="rect">
            <a:avLst/>
          </a:prstGeom>
          <a:noFill/>
          <a:ln/>
        </p:spPr>
        <p:txBody>
          <a:bodyPr wrap="square" lIns="0" tIns="0" rIns="0" bIns="0" rtlCol="0" anchor="ctr">
            <a:normAutofit/>
          </a:bodyPr>
          <a:lstStyle/>
          <a:p>
            <a:pPr indent="0" marL="0">
              <a:buNone/>
            </a:pPr>
            <a:r>
              <a:rPr lang="en-US" sz="1560" b="1" dirty="0">
                <a:solidFill>
                  <a:srgbClr val="173443"/>
                </a:solidFill>
                <a:latin typeface="Inter Display" pitchFamily="34" charset="0"/>
                <a:ea typeface="Inter Display" pitchFamily="34" charset="-122"/>
                <a:cs typeface="Inter Display" pitchFamily="34" charset="-120"/>
              </a:rPr>
              <a:t>Close</a:t>
            </a:r>
            <a:endParaRPr lang="en-US" sz="1560" dirty="0"/>
          </a:p>
        </p:txBody>
      </p:sp>
      <p:sp>
        <p:nvSpPr>
          <p:cNvPr id="32" name="Text 30"/>
          <p:cNvSpPr/>
          <p:nvPr/>
        </p:nvSpPr>
        <p:spPr>
          <a:xfrm>
            <a:off x="5504688" y="5257800"/>
            <a:ext cx="5559552" cy="365760"/>
          </a:xfrm>
          <a:prstGeom prst="rect">
            <a:avLst/>
          </a:prstGeom>
          <a:noFill/>
          <a:ln/>
        </p:spPr>
        <p:txBody>
          <a:bodyPr wrap="square" lIns="0" tIns="0" rIns="0" bIns="0" rtlCol="0" anchor="ctr">
            <a:normAutofit/>
          </a:bodyPr>
          <a:lstStyle/>
          <a:p>
            <a:pPr indent="0" marL="0">
              <a:buNone/>
            </a:pPr>
            <a:r>
              <a:rPr lang="en-US" sz="1510" dirty="0">
                <a:solidFill>
                  <a:srgbClr val="263E49"/>
                </a:solidFill>
                <a:latin typeface="Inter" pitchFamily="34" charset="0"/>
                <a:ea typeface="Inter" pitchFamily="34" charset="-122"/>
                <a:cs typeface="Inter" pitchFamily="34" charset="-120"/>
              </a:rPr>
              <a:t>Hope, prayer if desired, and supportive next steps.</a:t>
            </a:r>
            <a:endParaRPr lang="en-US" sz="151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05 / WORKED EXAMPLE</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Practice together: the missed commitment</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A scenario for teaching repair without invoking personal history.</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63</a:t>
            </a:r>
            <a:endParaRPr lang="en-US" sz="1000" dirty="0"/>
          </a:p>
        </p:txBody>
      </p:sp>
      <p:sp>
        <p:nvSpPr>
          <p:cNvPr id="10" name="Shape 7"/>
          <p:cNvSpPr/>
          <p:nvPr/>
        </p:nvSpPr>
        <p:spPr>
          <a:xfrm>
            <a:off x="786384" y="2112264"/>
            <a:ext cx="10597896" cy="813816"/>
          </a:xfrm>
          <a:prstGeom prst="roundRect">
            <a:avLst/>
          </a:prstGeom>
          <a:solidFill>
            <a:srgbClr val="E7F1EF"/>
          </a:solidFill>
          <a:ln w="12700">
            <a:solidFill>
              <a:srgbClr val="DCE5E2"/>
            </a:solidFill>
            <a:prstDash val="solid"/>
          </a:ln>
        </p:spPr>
      </p:sp>
      <p:sp>
        <p:nvSpPr>
          <p:cNvPr id="11" name="Text 8"/>
          <p:cNvSpPr/>
          <p:nvPr/>
        </p:nvSpPr>
        <p:spPr>
          <a:xfrm>
            <a:off x="1024128" y="2295144"/>
            <a:ext cx="10049256" cy="438912"/>
          </a:xfrm>
          <a:prstGeom prst="rect">
            <a:avLst/>
          </a:prstGeom>
          <a:noFill/>
          <a:ln/>
        </p:spPr>
        <p:txBody>
          <a:bodyPr wrap="square" lIns="0" tIns="0" rIns="0" bIns="0" rtlCol="0" anchor="ctr">
            <a:normAutofit/>
          </a:bodyPr>
          <a:lstStyle/>
          <a:p>
            <a:pPr indent="0" marL="0">
              <a:buNone/>
            </a:pPr>
            <a:r>
              <a:rPr lang="en-US" sz="1800" b="1" dirty="0">
                <a:solidFill>
                  <a:srgbClr val="173443"/>
                </a:solidFill>
                <a:latin typeface="Inter Display" pitchFamily="34" charset="0"/>
                <a:ea typeface="Inter Display" pitchFamily="34" charset="-122"/>
                <a:cs typeface="Inter Display" pitchFamily="34" charset="-120"/>
              </a:rPr>
              <a:t>Two friends agreed to set up an event. One arrived late and did not communicate.</a:t>
            </a:r>
            <a:endParaRPr lang="en-US" sz="1800" dirty="0"/>
          </a:p>
        </p:txBody>
      </p:sp>
      <p:sp>
        <p:nvSpPr>
          <p:cNvPr id="12" name="Shape 9"/>
          <p:cNvSpPr/>
          <p:nvPr/>
        </p:nvSpPr>
        <p:spPr>
          <a:xfrm>
            <a:off x="795528" y="3099816"/>
            <a:ext cx="10570464" cy="667512"/>
          </a:xfrm>
          <a:prstGeom prst="roundRect">
            <a:avLst/>
          </a:prstGeom>
          <a:solidFill>
            <a:srgbClr val="E7F1EF"/>
          </a:solidFill>
          <a:ln w="12700">
            <a:solidFill>
              <a:srgbClr val="DCE5E2"/>
            </a:solidFill>
            <a:prstDash val="solid"/>
          </a:ln>
        </p:spPr>
      </p:sp>
      <p:sp>
        <p:nvSpPr>
          <p:cNvPr id="13" name="Text 10"/>
          <p:cNvSpPr/>
          <p:nvPr/>
        </p:nvSpPr>
        <p:spPr>
          <a:xfrm>
            <a:off x="1005840" y="3255264"/>
            <a:ext cx="2743200" cy="310896"/>
          </a:xfrm>
          <a:prstGeom prst="rect">
            <a:avLst/>
          </a:prstGeom>
          <a:noFill/>
          <a:ln/>
        </p:spPr>
        <p:txBody>
          <a:bodyPr wrap="square" lIns="0" tIns="0" rIns="0" bIns="0" rtlCol="0" anchor="ctr">
            <a:normAutofit/>
          </a:bodyPr>
          <a:lstStyle/>
          <a:p>
            <a:pPr indent="0" marL="0">
              <a:buNone/>
            </a:pPr>
            <a:r>
              <a:rPr lang="en-US" sz="1580" b="1" dirty="0">
                <a:solidFill>
                  <a:srgbClr val="267E88"/>
                </a:solidFill>
                <a:latin typeface="Inter Display" pitchFamily="34" charset="0"/>
                <a:ea typeface="Inter Display" pitchFamily="34" charset="-122"/>
                <a:cs typeface="Inter Display" pitchFamily="34" charset="-120"/>
              </a:rPr>
              <a:t>NOTICE</a:t>
            </a:r>
            <a:endParaRPr lang="en-US" sz="1580" dirty="0"/>
          </a:p>
        </p:txBody>
      </p:sp>
      <p:sp>
        <p:nvSpPr>
          <p:cNvPr id="14" name="Text 11"/>
          <p:cNvSpPr/>
          <p:nvPr/>
        </p:nvSpPr>
        <p:spPr>
          <a:xfrm>
            <a:off x="3767328" y="3218688"/>
            <a:ext cx="7232904" cy="429768"/>
          </a:xfrm>
          <a:prstGeom prst="rect">
            <a:avLst/>
          </a:prstGeom>
          <a:noFill/>
          <a:ln/>
        </p:spPr>
        <p:txBody>
          <a:bodyPr wrap="square" lIns="0" tIns="0" rIns="0" bIns="0" rtlCol="0" anchor="ctr">
            <a:normAutofit/>
          </a:bodyPr>
          <a:lstStyle/>
          <a:p>
            <a:pPr indent="0" marL="0">
              <a:buNone/>
            </a:pPr>
            <a:r>
              <a:rPr lang="en-US" sz="1640" dirty="0">
                <a:solidFill>
                  <a:srgbClr val="263E49"/>
                </a:solidFill>
                <a:latin typeface="Inter" pitchFamily="34" charset="0"/>
                <a:ea typeface="Inter" pitchFamily="34" charset="-122"/>
                <a:cs typeface="Inter" pitchFamily="34" charset="-120"/>
              </a:rPr>
              <a:t>One feels let down; the other becomes defensive.</a:t>
            </a:r>
            <a:endParaRPr lang="en-US" sz="1640" dirty="0"/>
          </a:p>
        </p:txBody>
      </p:sp>
      <p:sp>
        <p:nvSpPr>
          <p:cNvPr id="15" name="Shape 12"/>
          <p:cNvSpPr/>
          <p:nvPr/>
        </p:nvSpPr>
        <p:spPr>
          <a:xfrm>
            <a:off x="795528" y="3904488"/>
            <a:ext cx="10570464" cy="667512"/>
          </a:xfrm>
          <a:prstGeom prst="roundRect">
            <a:avLst/>
          </a:prstGeom>
          <a:solidFill>
            <a:srgbClr val="FFFFFF"/>
          </a:solidFill>
          <a:ln w="12700">
            <a:solidFill>
              <a:srgbClr val="DCE5E2"/>
            </a:solidFill>
            <a:prstDash val="solid"/>
          </a:ln>
        </p:spPr>
      </p:sp>
      <p:sp>
        <p:nvSpPr>
          <p:cNvPr id="16" name="Text 13"/>
          <p:cNvSpPr/>
          <p:nvPr/>
        </p:nvSpPr>
        <p:spPr>
          <a:xfrm>
            <a:off x="1005840" y="4059936"/>
            <a:ext cx="2743200" cy="310896"/>
          </a:xfrm>
          <a:prstGeom prst="rect">
            <a:avLst/>
          </a:prstGeom>
          <a:noFill/>
          <a:ln/>
        </p:spPr>
        <p:txBody>
          <a:bodyPr wrap="square" lIns="0" tIns="0" rIns="0" bIns="0" rtlCol="0" anchor="ctr">
            <a:normAutofit/>
          </a:bodyPr>
          <a:lstStyle/>
          <a:p>
            <a:pPr indent="0" marL="0">
              <a:buNone/>
            </a:pPr>
            <a:r>
              <a:rPr lang="en-US" sz="1580" b="1" dirty="0">
                <a:solidFill>
                  <a:srgbClr val="267E88"/>
                </a:solidFill>
                <a:latin typeface="Inter Display" pitchFamily="34" charset="0"/>
                <a:ea typeface="Inter Display" pitchFamily="34" charset="-122"/>
                <a:cs typeface="Inter Display" pitchFamily="34" charset="-120"/>
              </a:rPr>
              <a:t>OWN THE IMPACT</a:t>
            </a:r>
            <a:endParaRPr lang="en-US" sz="1580" dirty="0"/>
          </a:p>
        </p:txBody>
      </p:sp>
      <p:sp>
        <p:nvSpPr>
          <p:cNvPr id="17" name="Text 14"/>
          <p:cNvSpPr/>
          <p:nvPr/>
        </p:nvSpPr>
        <p:spPr>
          <a:xfrm>
            <a:off x="3767328" y="4023360"/>
            <a:ext cx="7232904" cy="429768"/>
          </a:xfrm>
          <a:prstGeom prst="rect">
            <a:avLst/>
          </a:prstGeom>
          <a:noFill/>
          <a:ln/>
        </p:spPr>
        <p:txBody>
          <a:bodyPr wrap="square" lIns="0" tIns="0" rIns="0" bIns="0" rtlCol="0" anchor="ctr">
            <a:normAutofit/>
          </a:bodyPr>
          <a:lstStyle/>
          <a:p>
            <a:pPr indent="0" marL="0">
              <a:buNone/>
            </a:pPr>
            <a:r>
              <a:rPr lang="en-US" sz="1640" dirty="0">
                <a:solidFill>
                  <a:srgbClr val="263E49"/>
                </a:solidFill>
                <a:latin typeface="Inter" pitchFamily="34" charset="0"/>
                <a:ea typeface="Inter" pitchFamily="34" charset="-122"/>
                <a:cs typeface="Inter" pitchFamily="34" charset="-120"/>
              </a:rPr>
              <a:t>“I arrived late without warning; you carried the extra work.”</a:t>
            </a:r>
            <a:endParaRPr lang="en-US" sz="1640" dirty="0"/>
          </a:p>
        </p:txBody>
      </p:sp>
      <p:sp>
        <p:nvSpPr>
          <p:cNvPr id="18" name="Shape 15"/>
          <p:cNvSpPr/>
          <p:nvPr/>
        </p:nvSpPr>
        <p:spPr>
          <a:xfrm>
            <a:off x="795528" y="4709160"/>
            <a:ext cx="10570464" cy="667512"/>
          </a:xfrm>
          <a:prstGeom prst="roundRect">
            <a:avLst/>
          </a:prstGeom>
          <a:solidFill>
            <a:srgbClr val="E7F1EF"/>
          </a:solidFill>
          <a:ln w="12700">
            <a:solidFill>
              <a:srgbClr val="DCE5E2"/>
            </a:solidFill>
            <a:prstDash val="solid"/>
          </a:ln>
        </p:spPr>
      </p:sp>
      <p:sp>
        <p:nvSpPr>
          <p:cNvPr id="19" name="Text 16"/>
          <p:cNvSpPr/>
          <p:nvPr/>
        </p:nvSpPr>
        <p:spPr>
          <a:xfrm>
            <a:off x="1005840" y="4864608"/>
            <a:ext cx="2743200" cy="310896"/>
          </a:xfrm>
          <a:prstGeom prst="rect">
            <a:avLst/>
          </a:prstGeom>
          <a:noFill/>
          <a:ln/>
        </p:spPr>
        <p:txBody>
          <a:bodyPr wrap="square" lIns="0" tIns="0" rIns="0" bIns="0" rtlCol="0" anchor="ctr">
            <a:normAutofit/>
          </a:bodyPr>
          <a:lstStyle/>
          <a:p>
            <a:pPr indent="0" marL="0">
              <a:buNone/>
            </a:pPr>
            <a:r>
              <a:rPr lang="en-US" sz="1580" b="1" dirty="0">
                <a:solidFill>
                  <a:srgbClr val="267E88"/>
                </a:solidFill>
                <a:latin typeface="Inter Display" pitchFamily="34" charset="0"/>
                <a:ea typeface="Inter Display" pitchFamily="34" charset="-122"/>
                <a:cs typeface="Inter Display" pitchFamily="34" charset="-120"/>
              </a:rPr>
              <a:t>CHANGE THE PATTERN</a:t>
            </a:r>
            <a:endParaRPr lang="en-US" sz="1580" dirty="0"/>
          </a:p>
        </p:txBody>
      </p:sp>
      <p:sp>
        <p:nvSpPr>
          <p:cNvPr id="20" name="Text 17"/>
          <p:cNvSpPr/>
          <p:nvPr/>
        </p:nvSpPr>
        <p:spPr>
          <a:xfrm>
            <a:off x="3767328" y="4828032"/>
            <a:ext cx="7232904" cy="429768"/>
          </a:xfrm>
          <a:prstGeom prst="rect">
            <a:avLst/>
          </a:prstGeom>
          <a:noFill/>
          <a:ln/>
        </p:spPr>
        <p:txBody>
          <a:bodyPr wrap="square" lIns="0" tIns="0" rIns="0" bIns="0" rtlCol="0" anchor="ctr">
            <a:normAutofit/>
          </a:bodyPr>
          <a:lstStyle/>
          <a:p>
            <a:pPr indent="0" marL="0">
              <a:buNone/>
            </a:pPr>
            <a:r>
              <a:rPr lang="en-US" sz="1640" dirty="0">
                <a:solidFill>
                  <a:srgbClr val="263E49"/>
                </a:solidFill>
                <a:latin typeface="Inter" pitchFamily="34" charset="0"/>
                <a:ea typeface="Inter" pitchFamily="34" charset="-122"/>
                <a:cs typeface="Inter" pitchFamily="34" charset="-120"/>
              </a:rPr>
              <a:t>“Next time I will update you as soon as plans change.”</a:t>
            </a:r>
            <a:endParaRPr lang="en-US" sz="164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05 / A SCRIPTURE MAP</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Biblical themes to study alongside the teaching</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Scripture informs Christian reflection; it is not a substitute for psychological assessment.</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64</a:t>
            </a:r>
            <a:endParaRPr lang="en-US" sz="1000" dirty="0"/>
          </a:p>
        </p:txBody>
      </p:sp>
      <p:sp>
        <p:nvSpPr>
          <p:cNvPr id="9" name="Shape 7"/>
          <p:cNvSpPr/>
          <p:nvPr/>
        </p:nvSpPr>
        <p:spPr>
          <a:xfrm>
            <a:off x="713232" y="2066544"/>
            <a:ext cx="3447288" cy="1088136"/>
          </a:xfrm>
          <a:prstGeom prst="roundRect">
            <a:avLst/>
          </a:prstGeom>
          <a:solidFill>
            <a:srgbClr val="E7F1EF"/>
          </a:solidFill>
          <a:ln w="12700">
            <a:solidFill>
              <a:srgbClr val="DCE5E2"/>
            </a:solidFill>
            <a:prstDash val="solid"/>
          </a:ln>
        </p:spPr>
      </p:sp>
      <p:sp>
        <p:nvSpPr>
          <p:cNvPr id="10" name="Text 8"/>
          <p:cNvSpPr/>
          <p:nvPr/>
        </p:nvSpPr>
        <p:spPr>
          <a:xfrm>
            <a:off x="896112" y="2231136"/>
            <a:ext cx="2999232" cy="310896"/>
          </a:xfrm>
          <a:prstGeom prst="rect">
            <a:avLst/>
          </a:prstGeom>
          <a:noFill/>
          <a:ln/>
        </p:spPr>
        <p:txBody>
          <a:bodyPr wrap="square" lIns="0" tIns="0" rIns="0" bIns="0" rtlCol="0" anchor="ctr">
            <a:normAutofit/>
          </a:bodyPr>
          <a:lstStyle/>
          <a:p>
            <a:pPr indent="0" marL="0">
              <a:buNone/>
            </a:pPr>
            <a:r>
              <a:rPr lang="en-US" sz="1640" b="1" dirty="0">
                <a:solidFill>
                  <a:srgbClr val="267E88"/>
                </a:solidFill>
                <a:latin typeface="Inter Display" pitchFamily="34" charset="0"/>
                <a:ea typeface="Inter Display" pitchFamily="34" charset="-122"/>
                <a:cs typeface="Inter Display" pitchFamily="34" charset="-120"/>
              </a:rPr>
              <a:t>Mark 12:30</a:t>
            </a:r>
            <a:endParaRPr lang="en-US" sz="1640" dirty="0"/>
          </a:p>
        </p:txBody>
      </p:sp>
      <p:sp>
        <p:nvSpPr>
          <p:cNvPr id="11" name="Text 9"/>
          <p:cNvSpPr/>
          <p:nvPr/>
        </p:nvSpPr>
        <p:spPr>
          <a:xfrm>
            <a:off x="896112" y="2633472"/>
            <a:ext cx="3008376" cy="338328"/>
          </a:xfrm>
          <a:prstGeom prst="rect">
            <a:avLst/>
          </a:prstGeom>
          <a:noFill/>
          <a:ln/>
        </p:spPr>
        <p:txBody>
          <a:bodyPr wrap="square" lIns="0" tIns="0" rIns="0" bIns="0" rtlCol="0" anchor="ctr">
            <a:normAutofit/>
          </a:bodyPr>
          <a:lstStyle/>
          <a:p>
            <a:pPr indent="0" marL="0">
              <a:buNone/>
            </a:pPr>
            <a:r>
              <a:rPr lang="en-US" sz="1440" dirty="0">
                <a:solidFill>
                  <a:srgbClr val="263E49"/>
                </a:solidFill>
                <a:latin typeface="Inter" pitchFamily="34" charset="0"/>
                <a:ea typeface="Inter" pitchFamily="34" charset="-122"/>
                <a:cs typeface="Inter" pitchFamily="34" charset="-120"/>
              </a:rPr>
              <a:t>Whole-person love and devotion</a:t>
            </a:r>
            <a:endParaRPr lang="en-US" sz="1440" dirty="0"/>
          </a:p>
        </p:txBody>
      </p:sp>
      <p:sp>
        <p:nvSpPr>
          <p:cNvPr id="12" name="Shape 10"/>
          <p:cNvSpPr/>
          <p:nvPr/>
        </p:nvSpPr>
        <p:spPr>
          <a:xfrm>
            <a:off x="4352544" y="2066544"/>
            <a:ext cx="3447288" cy="1088136"/>
          </a:xfrm>
          <a:prstGeom prst="roundRect">
            <a:avLst/>
          </a:prstGeom>
          <a:solidFill>
            <a:srgbClr val="E7F1EF"/>
          </a:solidFill>
          <a:ln w="12700">
            <a:solidFill>
              <a:srgbClr val="DCE5E2"/>
            </a:solidFill>
            <a:prstDash val="solid"/>
          </a:ln>
        </p:spPr>
      </p:sp>
      <p:sp>
        <p:nvSpPr>
          <p:cNvPr id="13" name="Text 11"/>
          <p:cNvSpPr/>
          <p:nvPr/>
        </p:nvSpPr>
        <p:spPr>
          <a:xfrm>
            <a:off x="4535424" y="2231136"/>
            <a:ext cx="2999232" cy="310896"/>
          </a:xfrm>
          <a:prstGeom prst="rect">
            <a:avLst/>
          </a:prstGeom>
          <a:noFill/>
          <a:ln/>
        </p:spPr>
        <p:txBody>
          <a:bodyPr wrap="square" lIns="0" tIns="0" rIns="0" bIns="0" rtlCol="0" anchor="ctr">
            <a:normAutofit/>
          </a:bodyPr>
          <a:lstStyle/>
          <a:p>
            <a:pPr indent="0" marL="0">
              <a:buNone/>
            </a:pPr>
            <a:r>
              <a:rPr lang="en-US" sz="1640" b="1" dirty="0">
                <a:solidFill>
                  <a:srgbClr val="267E88"/>
                </a:solidFill>
                <a:latin typeface="Inter Display" pitchFamily="34" charset="0"/>
                <a:ea typeface="Inter Display" pitchFamily="34" charset="-122"/>
                <a:cs typeface="Inter Display" pitchFamily="34" charset="-120"/>
              </a:rPr>
              <a:t>1 Kings 19:3–9</a:t>
            </a:r>
            <a:endParaRPr lang="en-US" sz="1640" dirty="0"/>
          </a:p>
        </p:txBody>
      </p:sp>
      <p:sp>
        <p:nvSpPr>
          <p:cNvPr id="14" name="Text 12"/>
          <p:cNvSpPr/>
          <p:nvPr/>
        </p:nvSpPr>
        <p:spPr>
          <a:xfrm>
            <a:off x="4535424" y="2633472"/>
            <a:ext cx="3008376" cy="338328"/>
          </a:xfrm>
          <a:prstGeom prst="rect">
            <a:avLst/>
          </a:prstGeom>
          <a:noFill/>
          <a:ln/>
        </p:spPr>
        <p:txBody>
          <a:bodyPr wrap="square" lIns="0" tIns="0" rIns="0" bIns="0" rtlCol="0" anchor="ctr">
            <a:normAutofit/>
          </a:bodyPr>
          <a:lstStyle/>
          <a:p>
            <a:pPr indent="0" marL="0">
              <a:buNone/>
            </a:pPr>
            <a:r>
              <a:rPr lang="en-US" sz="1440" dirty="0">
                <a:solidFill>
                  <a:srgbClr val="263E49"/>
                </a:solidFill>
                <a:latin typeface="Inter" pitchFamily="34" charset="0"/>
                <a:ea typeface="Inter" pitchFamily="34" charset="-122"/>
                <a:cs typeface="Inter" pitchFamily="34" charset="-120"/>
              </a:rPr>
              <a:t>Care amid distress</a:t>
            </a:r>
            <a:endParaRPr lang="en-US" sz="1440" dirty="0"/>
          </a:p>
        </p:txBody>
      </p:sp>
      <p:sp>
        <p:nvSpPr>
          <p:cNvPr id="15" name="Shape 13"/>
          <p:cNvSpPr/>
          <p:nvPr/>
        </p:nvSpPr>
        <p:spPr>
          <a:xfrm>
            <a:off x="7991856" y="2066544"/>
            <a:ext cx="3447288" cy="1088136"/>
          </a:xfrm>
          <a:prstGeom prst="roundRect">
            <a:avLst/>
          </a:prstGeom>
          <a:solidFill>
            <a:srgbClr val="E7F1EF"/>
          </a:solidFill>
          <a:ln w="12700">
            <a:solidFill>
              <a:srgbClr val="DCE5E2"/>
            </a:solidFill>
            <a:prstDash val="solid"/>
          </a:ln>
        </p:spPr>
      </p:sp>
      <p:sp>
        <p:nvSpPr>
          <p:cNvPr id="16" name="Text 14"/>
          <p:cNvSpPr/>
          <p:nvPr/>
        </p:nvSpPr>
        <p:spPr>
          <a:xfrm>
            <a:off x="8174736" y="2231136"/>
            <a:ext cx="2999232" cy="310896"/>
          </a:xfrm>
          <a:prstGeom prst="rect">
            <a:avLst/>
          </a:prstGeom>
          <a:noFill/>
          <a:ln/>
        </p:spPr>
        <p:txBody>
          <a:bodyPr wrap="square" lIns="0" tIns="0" rIns="0" bIns="0" rtlCol="0" anchor="ctr">
            <a:normAutofit/>
          </a:bodyPr>
          <a:lstStyle/>
          <a:p>
            <a:pPr indent="0" marL="0">
              <a:buNone/>
            </a:pPr>
            <a:r>
              <a:rPr lang="en-US" sz="1640" b="1" dirty="0">
                <a:solidFill>
                  <a:srgbClr val="267E88"/>
                </a:solidFill>
                <a:latin typeface="Inter Display" pitchFamily="34" charset="0"/>
                <a:ea typeface="Inter Display" pitchFamily="34" charset="-122"/>
                <a:cs typeface="Inter Display" pitchFamily="34" charset="-120"/>
              </a:rPr>
              <a:t>Genesis 1:26–27</a:t>
            </a:r>
            <a:endParaRPr lang="en-US" sz="1640" dirty="0"/>
          </a:p>
        </p:txBody>
      </p:sp>
      <p:sp>
        <p:nvSpPr>
          <p:cNvPr id="17" name="Text 15"/>
          <p:cNvSpPr/>
          <p:nvPr/>
        </p:nvSpPr>
        <p:spPr>
          <a:xfrm>
            <a:off x="8174736" y="2633472"/>
            <a:ext cx="3008376" cy="338328"/>
          </a:xfrm>
          <a:prstGeom prst="rect">
            <a:avLst/>
          </a:prstGeom>
          <a:noFill/>
          <a:ln/>
        </p:spPr>
        <p:txBody>
          <a:bodyPr wrap="square" lIns="0" tIns="0" rIns="0" bIns="0" rtlCol="0" anchor="ctr">
            <a:normAutofit/>
          </a:bodyPr>
          <a:lstStyle/>
          <a:p>
            <a:pPr indent="0" marL="0">
              <a:buNone/>
            </a:pPr>
            <a:r>
              <a:rPr lang="en-US" sz="1440" dirty="0">
                <a:solidFill>
                  <a:srgbClr val="263E49"/>
                </a:solidFill>
                <a:latin typeface="Inter" pitchFamily="34" charset="0"/>
                <a:ea typeface="Inter" pitchFamily="34" charset="-122"/>
                <a:cs typeface="Inter" pitchFamily="34" charset="-120"/>
              </a:rPr>
              <a:t>Dignity and God’s image</a:t>
            </a:r>
            <a:endParaRPr lang="en-US" sz="1440" dirty="0"/>
          </a:p>
        </p:txBody>
      </p:sp>
      <p:sp>
        <p:nvSpPr>
          <p:cNvPr id="18" name="Shape 16"/>
          <p:cNvSpPr/>
          <p:nvPr/>
        </p:nvSpPr>
        <p:spPr>
          <a:xfrm>
            <a:off x="713232" y="3337560"/>
            <a:ext cx="3447288" cy="1088136"/>
          </a:xfrm>
          <a:prstGeom prst="roundRect">
            <a:avLst/>
          </a:prstGeom>
          <a:solidFill>
            <a:srgbClr val="FFFFFF"/>
          </a:solidFill>
          <a:ln w="12700">
            <a:solidFill>
              <a:srgbClr val="DCE5E2"/>
            </a:solidFill>
            <a:prstDash val="solid"/>
          </a:ln>
        </p:spPr>
      </p:sp>
      <p:sp>
        <p:nvSpPr>
          <p:cNvPr id="19" name="Text 17"/>
          <p:cNvSpPr/>
          <p:nvPr/>
        </p:nvSpPr>
        <p:spPr>
          <a:xfrm>
            <a:off x="896112" y="3502152"/>
            <a:ext cx="2999232" cy="310896"/>
          </a:xfrm>
          <a:prstGeom prst="rect">
            <a:avLst/>
          </a:prstGeom>
          <a:noFill/>
          <a:ln/>
        </p:spPr>
        <p:txBody>
          <a:bodyPr wrap="square" lIns="0" tIns="0" rIns="0" bIns="0" rtlCol="0" anchor="ctr">
            <a:normAutofit/>
          </a:bodyPr>
          <a:lstStyle/>
          <a:p>
            <a:pPr indent="0" marL="0">
              <a:buNone/>
            </a:pPr>
            <a:r>
              <a:rPr lang="en-US" sz="1640" b="1" dirty="0">
                <a:solidFill>
                  <a:srgbClr val="267E88"/>
                </a:solidFill>
                <a:latin typeface="Inter Display" pitchFamily="34" charset="0"/>
                <a:ea typeface="Inter Display" pitchFamily="34" charset="-122"/>
                <a:cs typeface="Inter Display" pitchFamily="34" charset="-120"/>
              </a:rPr>
              <a:t>Genesis 3:7–13</a:t>
            </a:r>
            <a:endParaRPr lang="en-US" sz="1640" dirty="0"/>
          </a:p>
        </p:txBody>
      </p:sp>
      <p:sp>
        <p:nvSpPr>
          <p:cNvPr id="20" name="Text 18"/>
          <p:cNvSpPr/>
          <p:nvPr/>
        </p:nvSpPr>
        <p:spPr>
          <a:xfrm>
            <a:off x="896112" y="3904488"/>
            <a:ext cx="3008376" cy="338328"/>
          </a:xfrm>
          <a:prstGeom prst="rect">
            <a:avLst/>
          </a:prstGeom>
          <a:noFill/>
          <a:ln/>
        </p:spPr>
        <p:txBody>
          <a:bodyPr wrap="square" lIns="0" tIns="0" rIns="0" bIns="0" rtlCol="0" anchor="ctr">
            <a:normAutofit/>
          </a:bodyPr>
          <a:lstStyle/>
          <a:p>
            <a:pPr indent="0" marL="0">
              <a:buNone/>
            </a:pPr>
            <a:r>
              <a:rPr lang="en-US" sz="1440" dirty="0">
                <a:solidFill>
                  <a:srgbClr val="263E49"/>
                </a:solidFill>
                <a:latin typeface="Inter" pitchFamily="34" charset="0"/>
                <a:ea typeface="Inter" pitchFamily="34" charset="-122"/>
                <a:cs typeface="Inter" pitchFamily="34" charset="-120"/>
              </a:rPr>
              <a:t>Shame, hiding, and blame</a:t>
            </a:r>
            <a:endParaRPr lang="en-US" sz="1440" dirty="0"/>
          </a:p>
        </p:txBody>
      </p:sp>
      <p:sp>
        <p:nvSpPr>
          <p:cNvPr id="21" name="Shape 19"/>
          <p:cNvSpPr/>
          <p:nvPr/>
        </p:nvSpPr>
        <p:spPr>
          <a:xfrm>
            <a:off x="4352544" y="3337560"/>
            <a:ext cx="3447288" cy="1088136"/>
          </a:xfrm>
          <a:prstGeom prst="roundRect">
            <a:avLst/>
          </a:prstGeom>
          <a:solidFill>
            <a:srgbClr val="FFFFFF"/>
          </a:solidFill>
          <a:ln w="12700">
            <a:solidFill>
              <a:srgbClr val="DCE5E2"/>
            </a:solidFill>
            <a:prstDash val="solid"/>
          </a:ln>
        </p:spPr>
      </p:sp>
      <p:sp>
        <p:nvSpPr>
          <p:cNvPr id="22" name="Text 20"/>
          <p:cNvSpPr/>
          <p:nvPr/>
        </p:nvSpPr>
        <p:spPr>
          <a:xfrm>
            <a:off x="4535424" y="3502152"/>
            <a:ext cx="2999232" cy="310896"/>
          </a:xfrm>
          <a:prstGeom prst="rect">
            <a:avLst/>
          </a:prstGeom>
          <a:noFill/>
          <a:ln/>
        </p:spPr>
        <p:txBody>
          <a:bodyPr wrap="square" lIns="0" tIns="0" rIns="0" bIns="0" rtlCol="0" anchor="ctr">
            <a:normAutofit/>
          </a:bodyPr>
          <a:lstStyle/>
          <a:p>
            <a:pPr indent="0" marL="0">
              <a:buNone/>
            </a:pPr>
            <a:r>
              <a:rPr lang="en-US" sz="1640" b="1" dirty="0">
                <a:solidFill>
                  <a:srgbClr val="267E88"/>
                </a:solidFill>
                <a:latin typeface="Inter Display" pitchFamily="34" charset="0"/>
                <a:ea typeface="Inter Display" pitchFamily="34" charset="-122"/>
                <a:cs typeface="Inter Display" pitchFamily="34" charset="-120"/>
              </a:rPr>
              <a:t>Proverbs 4:23</a:t>
            </a:r>
            <a:endParaRPr lang="en-US" sz="1640" dirty="0"/>
          </a:p>
        </p:txBody>
      </p:sp>
      <p:sp>
        <p:nvSpPr>
          <p:cNvPr id="23" name="Text 21"/>
          <p:cNvSpPr/>
          <p:nvPr/>
        </p:nvSpPr>
        <p:spPr>
          <a:xfrm>
            <a:off x="4535424" y="3904488"/>
            <a:ext cx="3008376" cy="338328"/>
          </a:xfrm>
          <a:prstGeom prst="rect">
            <a:avLst/>
          </a:prstGeom>
          <a:noFill/>
          <a:ln/>
        </p:spPr>
        <p:txBody>
          <a:bodyPr wrap="square" lIns="0" tIns="0" rIns="0" bIns="0" rtlCol="0" anchor="ctr">
            <a:normAutofit/>
          </a:bodyPr>
          <a:lstStyle/>
          <a:p>
            <a:pPr indent="0" marL="0">
              <a:buNone/>
            </a:pPr>
            <a:r>
              <a:rPr lang="en-US" sz="1440" dirty="0">
                <a:solidFill>
                  <a:srgbClr val="263E49"/>
                </a:solidFill>
                <a:latin typeface="Inter" pitchFamily="34" charset="0"/>
                <a:ea typeface="Inter" pitchFamily="34" charset="-122"/>
                <a:cs typeface="Inter" pitchFamily="34" charset="-120"/>
              </a:rPr>
              <a:t>Guarding the heart with wisdom</a:t>
            </a:r>
            <a:endParaRPr lang="en-US" sz="1440" dirty="0"/>
          </a:p>
        </p:txBody>
      </p:sp>
      <p:sp>
        <p:nvSpPr>
          <p:cNvPr id="24" name="Shape 22"/>
          <p:cNvSpPr/>
          <p:nvPr/>
        </p:nvSpPr>
        <p:spPr>
          <a:xfrm>
            <a:off x="7991856" y="3337560"/>
            <a:ext cx="3447288" cy="1088136"/>
          </a:xfrm>
          <a:prstGeom prst="roundRect">
            <a:avLst/>
          </a:prstGeom>
          <a:solidFill>
            <a:srgbClr val="FFFFFF"/>
          </a:solidFill>
          <a:ln w="12700">
            <a:solidFill>
              <a:srgbClr val="DCE5E2"/>
            </a:solidFill>
            <a:prstDash val="solid"/>
          </a:ln>
        </p:spPr>
      </p:sp>
      <p:sp>
        <p:nvSpPr>
          <p:cNvPr id="25" name="Text 23"/>
          <p:cNvSpPr/>
          <p:nvPr/>
        </p:nvSpPr>
        <p:spPr>
          <a:xfrm>
            <a:off x="8174736" y="3502152"/>
            <a:ext cx="2999232" cy="310896"/>
          </a:xfrm>
          <a:prstGeom prst="rect">
            <a:avLst/>
          </a:prstGeom>
          <a:noFill/>
          <a:ln/>
        </p:spPr>
        <p:txBody>
          <a:bodyPr wrap="square" lIns="0" tIns="0" rIns="0" bIns="0" rtlCol="0" anchor="ctr">
            <a:normAutofit/>
          </a:bodyPr>
          <a:lstStyle/>
          <a:p>
            <a:pPr indent="0" marL="0">
              <a:buNone/>
            </a:pPr>
            <a:r>
              <a:rPr lang="en-US" sz="1640" b="1" dirty="0">
                <a:solidFill>
                  <a:srgbClr val="267E88"/>
                </a:solidFill>
                <a:latin typeface="Inter Display" pitchFamily="34" charset="0"/>
                <a:ea typeface="Inter Display" pitchFamily="34" charset="-122"/>
                <a:cs typeface="Inter Display" pitchFamily="34" charset="-120"/>
              </a:rPr>
              <a:t>James 1:19</a:t>
            </a:r>
            <a:endParaRPr lang="en-US" sz="1640" dirty="0"/>
          </a:p>
        </p:txBody>
      </p:sp>
      <p:sp>
        <p:nvSpPr>
          <p:cNvPr id="26" name="Text 24"/>
          <p:cNvSpPr/>
          <p:nvPr/>
        </p:nvSpPr>
        <p:spPr>
          <a:xfrm>
            <a:off x="8174736" y="3904488"/>
            <a:ext cx="3008376" cy="338328"/>
          </a:xfrm>
          <a:prstGeom prst="rect">
            <a:avLst/>
          </a:prstGeom>
          <a:noFill/>
          <a:ln/>
        </p:spPr>
        <p:txBody>
          <a:bodyPr wrap="square" lIns="0" tIns="0" rIns="0" bIns="0" rtlCol="0" anchor="ctr">
            <a:normAutofit/>
          </a:bodyPr>
          <a:lstStyle/>
          <a:p>
            <a:pPr indent="0" marL="0">
              <a:buNone/>
            </a:pPr>
            <a:r>
              <a:rPr lang="en-US" sz="1440" dirty="0">
                <a:solidFill>
                  <a:srgbClr val="263E49"/>
                </a:solidFill>
                <a:latin typeface="Inter" pitchFamily="34" charset="0"/>
                <a:ea typeface="Inter" pitchFamily="34" charset="-122"/>
                <a:cs typeface="Inter" pitchFamily="34" charset="-120"/>
              </a:rPr>
              <a:t>Listening and restraint</a:t>
            </a:r>
            <a:endParaRPr lang="en-US" sz="1440" dirty="0"/>
          </a:p>
        </p:txBody>
      </p:sp>
      <p:sp>
        <p:nvSpPr>
          <p:cNvPr id="27" name="Shape 25"/>
          <p:cNvSpPr/>
          <p:nvPr/>
        </p:nvSpPr>
        <p:spPr>
          <a:xfrm>
            <a:off x="713232" y="4608576"/>
            <a:ext cx="3447288" cy="1088136"/>
          </a:xfrm>
          <a:prstGeom prst="roundRect">
            <a:avLst/>
          </a:prstGeom>
          <a:solidFill>
            <a:srgbClr val="E7F1EF"/>
          </a:solidFill>
          <a:ln w="12700">
            <a:solidFill>
              <a:srgbClr val="DCE5E2"/>
            </a:solidFill>
            <a:prstDash val="solid"/>
          </a:ln>
        </p:spPr>
      </p:sp>
      <p:sp>
        <p:nvSpPr>
          <p:cNvPr id="28" name="Text 26"/>
          <p:cNvSpPr/>
          <p:nvPr/>
        </p:nvSpPr>
        <p:spPr>
          <a:xfrm>
            <a:off x="896112" y="4773168"/>
            <a:ext cx="2999232" cy="310896"/>
          </a:xfrm>
          <a:prstGeom prst="rect">
            <a:avLst/>
          </a:prstGeom>
          <a:noFill/>
          <a:ln/>
        </p:spPr>
        <p:txBody>
          <a:bodyPr wrap="square" lIns="0" tIns="0" rIns="0" bIns="0" rtlCol="0" anchor="ctr">
            <a:normAutofit/>
          </a:bodyPr>
          <a:lstStyle/>
          <a:p>
            <a:pPr indent="0" marL="0">
              <a:buNone/>
            </a:pPr>
            <a:r>
              <a:rPr lang="en-US" sz="1640" b="1" dirty="0">
                <a:solidFill>
                  <a:srgbClr val="267E88"/>
                </a:solidFill>
                <a:latin typeface="Inter Display" pitchFamily="34" charset="0"/>
                <a:ea typeface="Inter Display" pitchFamily="34" charset="-122"/>
                <a:cs typeface="Inter Display" pitchFamily="34" charset="-120"/>
              </a:rPr>
              <a:t>Ephesians 4:25–32</a:t>
            </a:r>
            <a:endParaRPr lang="en-US" sz="1640" dirty="0"/>
          </a:p>
        </p:txBody>
      </p:sp>
      <p:sp>
        <p:nvSpPr>
          <p:cNvPr id="29" name="Text 27"/>
          <p:cNvSpPr/>
          <p:nvPr/>
        </p:nvSpPr>
        <p:spPr>
          <a:xfrm>
            <a:off x="896112" y="5175504"/>
            <a:ext cx="3008376" cy="338328"/>
          </a:xfrm>
          <a:prstGeom prst="rect">
            <a:avLst/>
          </a:prstGeom>
          <a:noFill/>
          <a:ln/>
        </p:spPr>
        <p:txBody>
          <a:bodyPr wrap="square" lIns="0" tIns="0" rIns="0" bIns="0" rtlCol="0" anchor="ctr">
            <a:normAutofit/>
          </a:bodyPr>
          <a:lstStyle/>
          <a:p>
            <a:pPr indent="0" marL="0">
              <a:buNone/>
            </a:pPr>
            <a:r>
              <a:rPr lang="en-US" sz="1440" dirty="0">
                <a:solidFill>
                  <a:srgbClr val="263E49"/>
                </a:solidFill>
                <a:latin typeface="Inter" pitchFamily="34" charset="0"/>
                <a:ea typeface="Inter" pitchFamily="34" charset="-122"/>
                <a:cs typeface="Inter" pitchFamily="34" charset="-120"/>
              </a:rPr>
              <a:t>Truthfulness and relational conduct</a:t>
            </a:r>
            <a:endParaRPr lang="en-US" sz="1440" dirty="0"/>
          </a:p>
        </p:txBody>
      </p:sp>
      <p:sp>
        <p:nvSpPr>
          <p:cNvPr id="30" name="Shape 28"/>
          <p:cNvSpPr/>
          <p:nvPr/>
        </p:nvSpPr>
        <p:spPr>
          <a:xfrm>
            <a:off x="4352544" y="4608576"/>
            <a:ext cx="3447288" cy="1088136"/>
          </a:xfrm>
          <a:prstGeom prst="roundRect">
            <a:avLst/>
          </a:prstGeom>
          <a:solidFill>
            <a:srgbClr val="E7F1EF"/>
          </a:solidFill>
          <a:ln w="12700">
            <a:solidFill>
              <a:srgbClr val="DCE5E2"/>
            </a:solidFill>
            <a:prstDash val="solid"/>
          </a:ln>
        </p:spPr>
      </p:sp>
      <p:sp>
        <p:nvSpPr>
          <p:cNvPr id="31" name="Text 29"/>
          <p:cNvSpPr/>
          <p:nvPr/>
        </p:nvSpPr>
        <p:spPr>
          <a:xfrm>
            <a:off x="4535424" y="4773168"/>
            <a:ext cx="2999232" cy="310896"/>
          </a:xfrm>
          <a:prstGeom prst="rect">
            <a:avLst/>
          </a:prstGeom>
          <a:noFill/>
          <a:ln/>
        </p:spPr>
        <p:txBody>
          <a:bodyPr wrap="square" lIns="0" tIns="0" rIns="0" bIns="0" rtlCol="0" anchor="ctr">
            <a:normAutofit/>
          </a:bodyPr>
          <a:lstStyle/>
          <a:p>
            <a:pPr indent="0" marL="0">
              <a:buNone/>
            </a:pPr>
            <a:r>
              <a:rPr lang="en-US" sz="1640" b="1" dirty="0">
                <a:solidFill>
                  <a:srgbClr val="267E88"/>
                </a:solidFill>
                <a:latin typeface="Inter Display" pitchFamily="34" charset="0"/>
                <a:ea typeface="Inter Display" pitchFamily="34" charset="-122"/>
                <a:cs typeface="Inter Display" pitchFamily="34" charset="-120"/>
              </a:rPr>
              <a:t>Romans 12:18</a:t>
            </a:r>
            <a:endParaRPr lang="en-US" sz="1640" dirty="0"/>
          </a:p>
        </p:txBody>
      </p:sp>
      <p:sp>
        <p:nvSpPr>
          <p:cNvPr id="32" name="Text 30"/>
          <p:cNvSpPr/>
          <p:nvPr/>
        </p:nvSpPr>
        <p:spPr>
          <a:xfrm>
            <a:off x="4535424" y="5175504"/>
            <a:ext cx="3008376" cy="338328"/>
          </a:xfrm>
          <a:prstGeom prst="rect">
            <a:avLst/>
          </a:prstGeom>
          <a:noFill/>
          <a:ln/>
        </p:spPr>
        <p:txBody>
          <a:bodyPr wrap="square" lIns="0" tIns="0" rIns="0" bIns="0" rtlCol="0" anchor="ctr">
            <a:normAutofit/>
          </a:bodyPr>
          <a:lstStyle/>
          <a:p>
            <a:pPr indent="0" marL="0">
              <a:buNone/>
            </a:pPr>
            <a:r>
              <a:rPr lang="en-US" sz="1440" dirty="0">
                <a:solidFill>
                  <a:srgbClr val="263E49"/>
                </a:solidFill>
                <a:latin typeface="Inter" pitchFamily="34" charset="0"/>
                <a:ea typeface="Inter" pitchFamily="34" charset="-122"/>
                <a:cs typeface="Inter" pitchFamily="34" charset="-120"/>
              </a:rPr>
              <a:t>Peace as far as it depends on you</a:t>
            </a:r>
            <a:endParaRPr lang="en-US" sz="1440" dirty="0"/>
          </a:p>
        </p:txBody>
      </p:sp>
      <p:sp>
        <p:nvSpPr>
          <p:cNvPr id="33" name="Shape 31"/>
          <p:cNvSpPr/>
          <p:nvPr/>
        </p:nvSpPr>
        <p:spPr>
          <a:xfrm>
            <a:off x="7991856" y="4608576"/>
            <a:ext cx="3447288" cy="1088136"/>
          </a:xfrm>
          <a:prstGeom prst="roundRect">
            <a:avLst/>
          </a:prstGeom>
          <a:solidFill>
            <a:srgbClr val="E7F1EF"/>
          </a:solidFill>
          <a:ln w="12700">
            <a:solidFill>
              <a:srgbClr val="DCE5E2"/>
            </a:solidFill>
            <a:prstDash val="solid"/>
          </a:ln>
        </p:spPr>
      </p:sp>
      <p:sp>
        <p:nvSpPr>
          <p:cNvPr id="34" name="Text 32"/>
          <p:cNvSpPr/>
          <p:nvPr/>
        </p:nvSpPr>
        <p:spPr>
          <a:xfrm>
            <a:off x="8174736" y="4773168"/>
            <a:ext cx="2999232" cy="310896"/>
          </a:xfrm>
          <a:prstGeom prst="rect">
            <a:avLst/>
          </a:prstGeom>
          <a:noFill/>
          <a:ln/>
        </p:spPr>
        <p:txBody>
          <a:bodyPr wrap="square" lIns="0" tIns="0" rIns="0" bIns="0" rtlCol="0" anchor="ctr">
            <a:normAutofit/>
          </a:bodyPr>
          <a:lstStyle/>
          <a:p>
            <a:pPr indent="0" marL="0">
              <a:buNone/>
            </a:pPr>
            <a:r>
              <a:rPr lang="en-US" sz="1640" b="1" dirty="0">
                <a:solidFill>
                  <a:srgbClr val="267E88"/>
                </a:solidFill>
                <a:latin typeface="Inter Display" pitchFamily="34" charset="0"/>
                <a:ea typeface="Inter Display" pitchFamily="34" charset="-122"/>
                <a:cs typeface="Inter Display" pitchFamily="34" charset="-120"/>
              </a:rPr>
              <a:t>Philippians 4:6–7</a:t>
            </a:r>
            <a:endParaRPr lang="en-US" sz="1640" dirty="0"/>
          </a:p>
        </p:txBody>
      </p:sp>
      <p:sp>
        <p:nvSpPr>
          <p:cNvPr id="35" name="Text 33"/>
          <p:cNvSpPr/>
          <p:nvPr/>
        </p:nvSpPr>
        <p:spPr>
          <a:xfrm>
            <a:off x="8174736" y="5175504"/>
            <a:ext cx="3008376" cy="338328"/>
          </a:xfrm>
          <a:prstGeom prst="rect">
            <a:avLst/>
          </a:prstGeom>
          <a:noFill/>
          <a:ln/>
        </p:spPr>
        <p:txBody>
          <a:bodyPr wrap="square" lIns="0" tIns="0" rIns="0" bIns="0" rtlCol="0" anchor="ctr">
            <a:normAutofit/>
          </a:bodyPr>
          <a:lstStyle/>
          <a:p>
            <a:pPr indent="0" marL="0">
              <a:buNone/>
            </a:pPr>
            <a:r>
              <a:rPr lang="en-US" sz="1440" dirty="0">
                <a:solidFill>
                  <a:srgbClr val="263E49"/>
                </a:solidFill>
                <a:latin typeface="Inter" pitchFamily="34" charset="0"/>
                <a:ea typeface="Inter" pitchFamily="34" charset="-122"/>
                <a:cs typeface="Inter" pitchFamily="34" charset="-120"/>
              </a:rPr>
              <a:t>Prayer and God’s peace</a:t>
            </a:r>
            <a:endParaRPr lang="en-US" sz="144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05 / COMMON MISCONCEPTIONS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What the summit themes do not mean</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Clear guardrails keep a useful idea from becoming harmful advice.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65</a:t>
            </a:r>
            <a:endParaRPr lang="en-US" sz="1000" dirty="0"/>
          </a:p>
        </p:txBody>
      </p:sp>
      <p:sp>
        <p:nvSpPr>
          <p:cNvPr id="9" name="Shape 7"/>
          <p:cNvSpPr/>
          <p:nvPr/>
        </p:nvSpPr>
        <p:spPr>
          <a:xfrm>
            <a:off x="795528" y="2011680"/>
            <a:ext cx="10570464" cy="795528"/>
          </a:xfrm>
          <a:prstGeom prst="roundRect">
            <a:avLst/>
          </a:prstGeom>
          <a:solidFill>
            <a:srgbClr val="E7F1EF"/>
          </a:solidFill>
          <a:ln w="12700">
            <a:solidFill>
              <a:srgbClr val="DCE5E2"/>
            </a:solidFill>
            <a:prstDash val="solid"/>
          </a:ln>
        </p:spPr>
      </p:sp>
      <p:sp>
        <p:nvSpPr>
          <p:cNvPr id="10" name="Text 8"/>
          <p:cNvSpPr/>
          <p:nvPr/>
        </p:nvSpPr>
        <p:spPr>
          <a:xfrm>
            <a:off x="1005840" y="2157984"/>
            <a:ext cx="4672584" cy="539496"/>
          </a:xfrm>
          <a:prstGeom prst="rect">
            <a:avLst/>
          </a:prstGeom>
          <a:noFill/>
          <a:ln/>
        </p:spPr>
        <p:txBody>
          <a:bodyPr wrap="square" lIns="0" tIns="0" rIns="0" bIns="0" rtlCol="0" anchor="ctr">
            <a:normAutofit/>
          </a:bodyPr>
          <a:lstStyle/>
          <a:p>
            <a:pPr indent="0" marL="0">
              <a:buNone/>
            </a:pPr>
            <a:r>
              <a:rPr lang="en-US" sz="1650" b="1" dirty="0">
                <a:solidFill>
                  <a:srgbClr val="CC715B"/>
                </a:solidFill>
                <a:latin typeface="Inter Display" pitchFamily="34" charset="0"/>
                <a:ea typeface="Inter Display" pitchFamily="34" charset="-122"/>
                <a:cs typeface="Inter Display" pitchFamily="34" charset="-120"/>
              </a:rPr>
              <a:t>“My body reacted, so I know the full truth.”</a:t>
            </a:r>
            <a:endParaRPr lang="en-US" sz="1650" dirty="0"/>
          </a:p>
        </p:txBody>
      </p:sp>
      <p:sp>
        <p:nvSpPr>
          <p:cNvPr id="11" name="Text 9"/>
          <p:cNvSpPr/>
          <p:nvPr/>
        </p:nvSpPr>
        <p:spPr>
          <a:xfrm>
            <a:off x="5742432" y="2121408"/>
            <a:ext cx="5239512" cy="585216"/>
          </a:xfrm>
          <a:prstGeom prst="rect">
            <a:avLst/>
          </a:prstGeom>
          <a:noFill/>
          <a:ln/>
        </p:spPr>
        <p:txBody>
          <a:bodyPr wrap="square" lIns="0" tIns="0" rIns="0" bIns="0" rtlCol="0" anchor="ctr">
            <a:normAutofit/>
          </a:bodyPr>
          <a:lstStyle/>
          <a:p>
            <a:pPr indent="0" marL="0">
              <a:buNone/>
            </a:pPr>
            <a:r>
              <a:rPr lang="en-US" sz="1580" dirty="0">
                <a:solidFill>
                  <a:srgbClr val="263E49"/>
                </a:solidFill>
                <a:latin typeface="Inter" pitchFamily="34" charset="0"/>
                <a:ea typeface="Inter" pitchFamily="34" charset="-122"/>
                <a:cs typeface="Inter" pitchFamily="34" charset="-120"/>
              </a:rPr>
              <a:t>Body signals are important, but they need interpretation alongside evidence and context.</a:t>
            </a:r>
            <a:endParaRPr lang="en-US" sz="1580" dirty="0"/>
          </a:p>
        </p:txBody>
      </p:sp>
      <p:sp>
        <p:nvSpPr>
          <p:cNvPr id="12" name="Shape 10"/>
          <p:cNvSpPr/>
          <p:nvPr/>
        </p:nvSpPr>
        <p:spPr>
          <a:xfrm>
            <a:off x="795528" y="2916936"/>
            <a:ext cx="10570464" cy="795528"/>
          </a:xfrm>
          <a:prstGeom prst="roundRect">
            <a:avLst/>
          </a:prstGeom>
          <a:solidFill>
            <a:srgbClr val="FFFFFF"/>
          </a:solidFill>
          <a:ln w="12700">
            <a:solidFill>
              <a:srgbClr val="DCE5E2"/>
            </a:solidFill>
            <a:prstDash val="solid"/>
          </a:ln>
        </p:spPr>
      </p:sp>
      <p:sp>
        <p:nvSpPr>
          <p:cNvPr id="13" name="Text 11"/>
          <p:cNvSpPr/>
          <p:nvPr/>
        </p:nvSpPr>
        <p:spPr>
          <a:xfrm>
            <a:off x="1005840" y="3063240"/>
            <a:ext cx="4672584" cy="539496"/>
          </a:xfrm>
          <a:prstGeom prst="rect">
            <a:avLst/>
          </a:prstGeom>
          <a:noFill/>
          <a:ln/>
        </p:spPr>
        <p:txBody>
          <a:bodyPr wrap="square" lIns="0" tIns="0" rIns="0" bIns="0" rtlCol="0" anchor="ctr">
            <a:normAutofit/>
          </a:bodyPr>
          <a:lstStyle/>
          <a:p>
            <a:pPr indent="0" marL="0">
              <a:buNone/>
            </a:pPr>
            <a:r>
              <a:rPr lang="en-US" sz="1650" b="1" dirty="0">
                <a:solidFill>
                  <a:srgbClr val="CC715B"/>
                </a:solidFill>
                <a:latin typeface="Inter Display" pitchFamily="34" charset="0"/>
                <a:ea typeface="Inter Display" pitchFamily="34" charset="-122"/>
                <a:cs typeface="Inter Display" pitchFamily="34" charset="-120"/>
              </a:rPr>
              <a:t>“If I regulate, I should always stay.”</a:t>
            </a:r>
            <a:endParaRPr lang="en-US" sz="1650" dirty="0"/>
          </a:p>
        </p:txBody>
      </p:sp>
      <p:sp>
        <p:nvSpPr>
          <p:cNvPr id="14" name="Text 12"/>
          <p:cNvSpPr/>
          <p:nvPr/>
        </p:nvSpPr>
        <p:spPr>
          <a:xfrm>
            <a:off x="5742432" y="3026664"/>
            <a:ext cx="5239512" cy="585216"/>
          </a:xfrm>
          <a:prstGeom prst="rect">
            <a:avLst/>
          </a:prstGeom>
          <a:noFill/>
          <a:ln/>
        </p:spPr>
        <p:txBody>
          <a:bodyPr wrap="square" lIns="0" tIns="0" rIns="0" bIns="0" rtlCol="0" anchor="ctr">
            <a:normAutofit/>
          </a:bodyPr>
          <a:lstStyle/>
          <a:p>
            <a:pPr indent="0" marL="0">
              <a:buNone/>
            </a:pPr>
            <a:r>
              <a:rPr lang="en-US" sz="1580" dirty="0">
                <a:solidFill>
                  <a:srgbClr val="263E49"/>
                </a:solidFill>
                <a:latin typeface="Inter" pitchFamily="34" charset="0"/>
                <a:ea typeface="Inter" pitchFamily="34" charset="-122"/>
                <a:cs typeface="Inter" pitchFamily="34" charset="-120"/>
              </a:rPr>
              <a:t>Regulation can help you decide to leave, seek help, or set firmer limits.</a:t>
            </a:r>
            <a:endParaRPr lang="en-US" sz="1580" dirty="0"/>
          </a:p>
        </p:txBody>
      </p:sp>
      <p:sp>
        <p:nvSpPr>
          <p:cNvPr id="15" name="Shape 13"/>
          <p:cNvSpPr/>
          <p:nvPr/>
        </p:nvSpPr>
        <p:spPr>
          <a:xfrm>
            <a:off x="795528" y="3822192"/>
            <a:ext cx="10570464" cy="795528"/>
          </a:xfrm>
          <a:prstGeom prst="roundRect">
            <a:avLst/>
          </a:prstGeom>
          <a:solidFill>
            <a:srgbClr val="E7F1EF"/>
          </a:solidFill>
          <a:ln w="12700">
            <a:solidFill>
              <a:srgbClr val="DCE5E2"/>
            </a:solidFill>
            <a:prstDash val="solid"/>
          </a:ln>
        </p:spPr>
      </p:sp>
      <p:sp>
        <p:nvSpPr>
          <p:cNvPr id="16" name="Text 14"/>
          <p:cNvSpPr/>
          <p:nvPr/>
        </p:nvSpPr>
        <p:spPr>
          <a:xfrm>
            <a:off x="1005840" y="3968496"/>
            <a:ext cx="4672584" cy="539496"/>
          </a:xfrm>
          <a:prstGeom prst="rect">
            <a:avLst/>
          </a:prstGeom>
          <a:noFill/>
          <a:ln/>
        </p:spPr>
        <p:txBody>
          <a:bodyPr wrap="square" lIns="0" tIns="0" rIns="0" bIns="0" rtlCol="0" anchor="ctr">
            <a:normAutofit/>
          </a:bodyPr>
          <a:lstStyle/>
          <a:p>
            <a:pPr indent="0" marL="0">
              <a:buNone/>
            </a:pPr>
            <a:r>
              <a:rPr lang="en-US" sz="1650" b="1" dirty="0">
                <a:solidFill>
                  <a:srgbClr val="CC715B"/>
                </a:solidFill>
                <a:latin typeface="Inter Display" pitchFamily="34" charset="0"/>
                <a:ea typeface="Inter Display" pitchFamily="34" charset="-122"/>
                <a:cs typeface="Inter Display" pitchFamily="34" charset="-120"/>
              </a:rPr>
              <a:t>“Repair means immediate forgiveness.”</a:t>
            </a:r>
            <a:endParaRPr lang="en-US" sz="1650" dirty="0"/>
          </a:p>
        </p:txBody>
      </p:sp>
      <p:sp>
        <p:nvSpPr>
          <p:cNvPr id="17" name="Text 15"/>
          <p:cNvSpPr/>
          <p:nvPr/>
        </p:nvSpPr>
        <p:spPr>
          <a:xfrm>
            <a:off x="5742432" y="3931920"/>
            <a:ext cx="5239512" cy="585216"/>
          </a:xfrm>
          <a:prstGeom prst="rect">
            <a:avLst/>
          </a:prstGeom>
          <a:noFill/>
          <a:ln/>
        </p:spPr>
        <p:txBody>
          <a:bodyPr wrap="square" lIns="0" tIns="0" rIns="0" bIns="0" rtlCol="0" anchor="ctr">
            <a:normAutofit/>
          </a:bodyPr>
          <a:lstStyle/>
          <a:p>
            <a:pPr indent="0" marL="0">
              <a:buNone/>
            </a:pPr>
            <a:r>
              <a:rPr lang="en-US" sz="1580" dirty="0">
                <a:solidFill>
                  <a:srgbClr val="263E49"/>
                </a:solidFill>
                <a:latin typeface="Inter" pitchFamily="34" charset="0"/>
                <a:ea typeface="Inter" pitchFamily="34" charset="-122"/>
                <a:cs typeface="Inter" pitchFamily="34" charset="-120"/>
              </a:rPr>
              <a:t>Repair is a process; forgiveness and reconciliation are distinct.</a:t>
            </a:r>
            <a:endParaRPr lang="en-US" sz="1580" dirty="0"/>
          </a:p>
        </p:txBody>
      </p:sp>
      <p:sp>
        <p:nvSpPr>
          <p:cNvPr id="18" name="Shape 16"/>
          <p:cNvSpPr/>
          <p:nvPr/>
        </p:nvSpPr>
        <p:spPr>
          <a:xfrm>
            <a:off x="795528" y="4727448"/>
            <a:ext cx="10570464" cy="795528"/>
          </a:xfrm>
          <a:prstGeom prst="roundRect">
            <a:avLst/>
          </a:prstGeom>
          <a:solidFill>
            <a:srgbClr val="FFFFFF"/>
          </a:solidFill>
          <a:ln w="12700">
            <a:solidFill>
              <a:srgbClr val="DCE5E2"/>
            </a:solidFill>
            <a:prstDash val="solid"/>
          </a:ln>
        </p:spPr>
      </p:sp>
      <p:sp>
        <p:nvSpPr>
          <p:cNvPr id="19" name="Text 17"/>
          <p:cNvSpPr/>
          <p:nvPr/>
        </p:nvSpPr>
        <p:spPr>
          <a:xfrm>
            <a:off x="1005840" y="4873752"/>
            <a:ext cx="4672584" cy="539496"/>
          </a:xfrm>
          <a:prstGeom prst="rect">
            <a:avLst/>
          </a:prstGeom>
          <a:noFill/>
          <a:ln/>
        </p:spPr>
        <p:txBody>
          <a:bodyPr wrap="square" lIns="0" tIns="0" rIns="0" bIns="0" rtlCol="0" anchor="ctr">
            <a:normAutofit/>
          </a:bodyPr>
          <a:lstStyle/>
          <a:p>
            <a:pPr indent="0" marL="0">
              <a:buNone/>
            </a:pPr>
            <a:r>
              <a:rPr lang="en-US" sz="1650" b="1" dirty="0">
                <a:solidFill>
                  <a:srgbClr val="CC715B"/>
                </a:solidFill>
                <a:latin typeface="Inter Display" pitchFamily="34" charset="0"/>
                <a:ea typeface="Inter Display" pitchFamily="34" charset="-122"/>
                <a:cs typeface="Inter Display" pitchFamily="34" charset="-120"/>
              </a:rPr>
              <a:t>“Vulnerability means disclosing everything.”</a:t>
            </a:r>
            <a:endParaRPr lang="en-US" sz="1650" dirty="0"/>
          </a:p>
        </p:txBody>
      </p:sp>
      <p:sp>
        <p:nvSpPr>
          <p:cNvPr id="20" name="Text 18"/>
          <p:cNvSpPr/>
          <p:nvPr/>
        </p:nvSpPr>
        <p:spPr>
          <a:xfrm>
            <a:off x="5742432" y="4837176"/>
            <a:ext cx="5239512" cy="585216"/>
          </a:xfrm>
          <a:prstGeom prst="rect">
            <a:avLst/>
          </a:prstGeom>
          <a:noFill/>
          <a:ln/>
        </p:spPr>
        <p:txBody>
          <a:bodyPr wrap="square" lIns="0" tIns="0" rIns="0" bIns="0" rtlCol="0" anchor="ctr">
            <a:normAutofit/>
          </a:bodyPr>
          <a:lstStyle/>
          <a:p>
            <a:pPr indent="0" marL="0">
              <a:buNone/>
            </a:pPr>
            <a:r>
              <a:rPr lang="en-US" sz="1580" dirty="0">
                <a:solidFill>
                  <a:srgbClr val="263E49"/>
                </a:solidFill>
                <a:latin typeface="Inter" pitchFamily="34" charset="0"/>
                <a:ea typeface="Inter" pitchFamily="34" charset="-122"/>
                <a:cs typeface="Inter" pitchFamily="34" charset="-120"/>
              </a:rPr>
              <a:t>Choice, boundaries, timing and safety are essential.</a:t>
            </a:r>
            <a:endParaRPr lang="en-US" sz="158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NEXT EDITION</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What we will add from the video replays</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The deck is substantial now, but it should improve when primary recordings become available.</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66</a:t>
            </a:r>
            <a:endParaRPr lang="en-US" sz="1000" dirty="0"/>
          </a:p>
        </p:txBody>
      </p:sp>
      <p:sp>
        <p:nvSpPr>
          <p:cNvPr id="9" name="Shape 7"/>
          <p:cNvSpPr/>
          <p:nvPr/>
        </p:nvSpPr>
        <p:spPr>
          <a:xfrm>
            <a:off x="768096" y="1975104"/>
            <a:ext cx="10671048" cy="768096"/>
          </a:xfrm>
          <a:prstGeom prst="roundRect">
            <a:avLst/>
          </a:prstGeom>
          <a:solidFill>
            <a:srgbClr val="E7F1EF"/>
          </a:solidFill>
          <a:ln w="12700">
            <a:solidFill>
              <a:srgbClr val="DCE5E2"/>
            </a:solidFill>
            <a:prstDash val="solid"/>
          </a:ln>
        </p:spPr>
      </p:sp>
      <p:sp>
        <p:nvSpPr>
          <p:cNvPr id="10" name="Text 8"/>
          <p:cNvSpPr/>
          <p:nvPr/>
        </p:nvSpPr>
        <p:spPr>
          <a:xfrm>
            <a:off x="978408" y="2139696"/>
            <a:ext cx="3858768" cy="384048"/>
          </a:xfrm>
          <a:prstGeom prst="rect">
            <a:avLst/>
          </a:prstGeom>
          <a:noFill/>
          <a:ln/>
        </p:spPr>
        <p:txBody>
          <a:bodyPr wrap="square" lIns="0" tIns="0" rIns="0" bIns="0" rtlCol="0" anchor="ctr">
            <a:normAutofit/>
          </a:bodyPr>
          <a:lstStyle/>
          <a:p>
            <a:pPr indent="0" marL="0">
              <a:buNone/>
            </a:pPr>
            <a:r>
              <a:rPr lang="en-US" sz="1640" b="1" dirty="0">
                <a:solidFill>
                  <a:srgbClr val="267E88"/>
                </a:solidFill>
                <a:latin typeface="Inter Display" pitchFamily="34" charset="0"/>
                <a:ea typeface="Inter Display" pitchFamily="34" charset="-122"/>
                <a:cs typeface="Inter Display" pitchFamily="34" charset="-120"/>
              </a:rPr>
              <a:t>SESSION 1–4 REPLAYS</a:t>
            </a:r>
            <a:endParaRPr lang="en-US" sz="1640" dirty="0"/>
          </a:p>
        </p:txBody>
      </p:sp>
      <p:sp>
        <p:nvSpPr>
          <p:cNvPr id="11" name="Text 9"/>
          <p:cNvSpPr/>
          <p:nvPr/>
        </p:nvSpPr>
        <p:spPr>
          <a:xfrm>
            <a:off x="4736592" y="2084832"/>
            <a:ext cx="6419088" cy="548640"/>
          </a:xfrm>
          <a:prstGeom prst="rect">
            <a:avLst/>
          </a:prstGeom>
          <a:noFill/>
          <a:ln/>
        </p:spPr>
        <p:txBody>
          <a:bodyPr wrap="square" lIns="0" tIns="0" rIns="0" bIns="0" rtlCol="0" anchor="ctr">
            <a:normAutofit/>
          </a:bodyPr>
          <a:lstStyle/>
          <a:p>
            <a:pPr indent="0" marL="0">
              <a:buNone/>
            </a:pPr>
            <a:r>
              <a:rPr lang="en-US" sz="1580" dirty="0">
                <a:solidFill>
                  <a:srgbClr val="263E49"/>
                </a:solidFill>
                <a:latin typeface="Inter" pitchFamily="34" charset="0"/>
                <a:ea typeface="Inter" pitchFamily="34" charset="-122"/>
                <a:cs typeface="Inter" pitchFamily="34" charset="-120"/>
              </a:rPr>
              <a:t>Verify language; deepen examples; clarify ambiguous handwritten phrases; add verified speaker-specific takeaways.</a:t>
            </a:r>
            <a:endParaRPr lang="en-US" sz="1580" dirty="0"/>
          </a:p>
        </p:txBody>
      </p:sp>
      <p:sp>
        <p:nvSpPr>
          <p:cNvPr id="12" name="Shape 10"/>
          <p:cNvSpPr/>
          <p:nvPr/>
        </p:nvSpPr>
        <p:spPr>
          <a:xfrm>
            <a:off x="768096" y="2852928"/>
            <a:ext cx="10671048" cy="768096"/>
          </a:xfrm>
          <a:prstGeom prst="roundRect">
            <a:avLst/>
          </a:prstGeom>
          <a:solidFill>
            <a:srgbClr val="FFFFFF"/>
          </a:solidFill>
          <a:ln w="12700">
            <a:solidFill>
              <a:srgbClr val="DCE5E2"/>
            </a:solidFill>
            <a:prstDash val="solid"/>
          </a:ln>
        </p:spPr>
      </p:sp>
      <p:sp>
        <p:nvSpPr>
          <p:cNvPr id="13" name="Text 11"/>
          <p:cNvSpPr/>
          <p:nvPr/>
        </p:nvSpPr>
        <p:spPr>
          <a:xfrm>
            <a:off x="978408" y="3017520"/>
            <a:ext cx="3858768" cy="384048"/>
          </a:xfrm>
          <a:prstGeom prst="rect">
            <a:avLst/>
          </a:prstGeom>
          <a:noFill/>
          <a:ln/>
        </p:spPr>
        <p:txBody>
          <a:bodyPr wrap="square" lIns="0" tIns="0" rIns="0" bIns="0" rtlCol="0" anchor="ctr">
            <a:normAutofit/>
          </a:bodyPr>
          <a:lstStyle/>
          <a:p>
            <a:pPr indent="0" marL="0">
              <a:buNone/>
            </a:pPr>
            <a:r>
              <a:rPr lang="en-US" sz="1640" b="1" dirty="0">
                <a:solidFill>
                  <a:srgbClr val="267E88"/>
                </a:solidFill>
                <a:latin typeface="Inter Display" pitchFamily="34" charset="0"/>
                <a:ea typeface="Inter Display" pitchFamily="34" charset="-122"/>
                <a:cs typeface="Inter Display" pitchFamily="34" charset="-120"/>
              </a:rPr>
              <a:t>SESSION 5 · NICK STUMBO</a:t>
            </a:r>
            <a:endParaRPr lang="en-US" sz="1640" dirty="0"/>
          </a:p>
        </p:txBody>
      </p:sp>
      <p:sp>
        <p:nvSpPr>
          <p:cNvPr id="14" name="Text 12"/>
          <p:cNvSpPr/>
          <p:nvPr/>
        </p:nvSpPr>
        <p:spPr>
          <a:xfrm>
            <a:off x="4736592" y="2962656"/>
            <a:ext cx="6419088" cy="548640"/>
          </a:xfrm>
          <a:prstGeom prst="rect">
            <a:avLst/>
          </a:prstGeom>
          <a:noFill/>
          <a:ln/>
        </p:spPr>
        <p:txBody>
          <a:bodyPr wrap="square" lIns="0" tIns="0" rIns="0" bIns="0" rtlCol="0" anchor="ctr">
            <a:normAutofit/>
          </a:bodyPr>
          <a:lstStyle/>
          <a:p>
            <a:pPr indent="0" marL="0">
              <a:buNone/>
            </a:pPr>
            <a:r>
              <a:rPr lang="en-US" sz="1580" dirty="0">
                <a:solidFill>
                  <a:srgbClr val="263E49"/>
                </a:solidFill>
                <a:latin typeface="Inter" pitchFamily="34" charset="0"/>
                <a:ea typeface="Inter" pitchFamily="34" charset="-122"/>
                <a:cs typeface="Inter" pitchFamily="34" charset="-120"/>
              </a:rPr>
              <a:t>Build the full chapter on staying engaged in life’s great work once the actual teaching is available.</a:t>
            </a:r>
            <a:endParaRPr lang="en-US" sz="1580" dirty="0"/>
          </a:p>
        </p:txBody>
      </p:sp>
      <p:sp>
        <p:nvSpPr>
          <p:cNvPr id="15" name="Shape 13"/>
          <p:cNvSpPr/>
          <p:nvPr/>
        </p:nvSpPr>
        <p:spPr>
          <a:xfrm>
            <a:off x="768096" y="3730752"/>
            <a:ext cx="10671048" cy="768096"/>
          </a:xfrm>
          <a:prstGeom prst="roundRect">
            <a:avLst/>
          </a:prstGeom>
          <a:solidFill>
            <a:srgbClr val="E7F1EF"/>
          </a:solidFill>
          <a:ln w="12700">
            <a:solidFill>
              <a:srgbClr val="DCE5E2"/>
            </a:solidFill>
            <a:prstDash val="solid"/>
          </a:ln>
        </p:spPr>
      </p:sp>
      <p:sp>
        <p:nvSpPr>
          <p:cNvPr id="16" name="Text 14"/>
          <p:cNvSpPr/>
          <p:nvPr/>
        </p:nvSpPr>
        <p:spPr>
          <a:xfrm>
            <a:off x="978408" y="3895344"/>
            <a:ext cx="3858768" cy="384048"/>
          </a:xfrm>
          <a:prstGeom prst="rect">
            <a:avLst/>
          </a:prstGeom>
          <a:noFill/>
          <a:ln/>
        </p:spPr>
        <p:txBody>
          <a:bodyPr wrap="square" lIns="0" tIns="0" rIns="0" bIns="0" rtlCol="0" anchor="ctr">
            <a:normAutofit/>
          </a:bodyPr>
          <a:lstStyle/>
          <a:p>
            <a:pPr indent="0" marL="0">
              <a:buNone/>
            </a:pPr>
            <a:r>
              <a:rPr lang="en-US" sz="1640" b="1" dirty="0">
                <a:solidFill>
                  <a:srgbClr val="267E88"/>
                </a:solidFill>
                <a:latin typeface="Inter Display" pitchFamily="34" charset="0"/>
                <a:ea typeface="Inter Display" pitchFamily="34" charset="-122"/>
                <a:cs typeface="Inter Display" pitchFamily="34" charset="-120"/>
              </a:rPr>
              <a:t>PANEL Q&amp;A</a:t>
            </a:r>
            <a:endParaRPr lang="en-US" sz="1640" dirty="0"/>
          </a:p>
        </p:txBody>
      </p:sp>
      <p:sp>
        <p:nvSpPr>
          <p:cNvPr id="17" name="Text 15"/>
          <p:cNvSpPr/>
          <p:nvPr/>
        </p:nvSpPr>
        <p:spPr>
          <a:xfrm>
            <a:off x="4736592" y="3840480"/>
            <a:ext cx="6419088" cy="548640"/>
          </a:xfrm>
          <a:prstGeom prst="rect">
            <a:avLst/>
          </a:prstGeom>
          <a:noFill/>
          <a:ln/>
        </p:spPr>
        <p:txBody>
          <a:bodyPr wrap="square" lIns="0" tIns="0" rIns="0" bIns="0" rtlCol="0" anchor="ctr">
            <a:normAutofit/>
          </a:bodyPr>
          <a:lstStyle/>
          <a:p>
            <a:pPr indent="0" marL="0">
              <a:buNone/>
            </a:pPr>
            <a:r>
              <a:rPr lang="en-US" sz="1580" dirty="0">
                <a:solidFill>
                  <a:srgbClr val="263E49"/>
                </a:solidFill>
                <a:latin typeface="Inter" pitchFamily="34" charset="0"/>
                <a:ea typeface="Inter" pitchFamily="34" charset="-122"/>
                <a:cs typeface="Inter" pitchFamily="34" charset="-120"/>
              </a:rPr>
              <a:t>Record the real questions; summarize answers faithfully; label speaker perspectives and any disagreements.</a:t>
            </a:r>
            <a:endParaRPr lang="en-US" sz="1580" dirty="0"/>
          </a:p>
        </p:txBody>
      </p:sp>
      <p:sp>
        <p:nvSpPr>
          <p:cNvPr id="18" name="Shape 16"/>
          <p:cNvSpPr/>
          <p:nvPr/>
        </p:nvSpPr>
        <p:spPr>
          <a:xfrm>
            <a:off x="768096" y="4608576"/>
            <a:ext cx="10671048" cy="768096"/>
          </a:xfrm>
          <a:prstGeom prst="roundRect">
            <a:avLst/>
          </a:prstGeom>
          <a:solidFill>
            <a:srgbClr val="FFFFFF"/>
          </a:solidFill>
          <a:ln w="12700">
            <a:solidFill>
              <a:srgbClr val="DCE5E2"/>
            </a:solidFill>
            <a:prstDash val="solid"/>
          </a:ln>
        </p:spPr>
      </p:sp>
      <p:sp>
        <p:nvSpPr>
          <p:cNvPr id="19" name="Text 17"/>
          <p:cNvSpPr/>
          <p:nvPr/>
        </p:nvSpPr>
        <p:spPr>
          <a:xfrm>
            <a:off x="978408" y="4773168"/>
            <a:ext cx="3858768" cy="384048"/>
          </a:xfrm>
          <a:prstGeom prst="rect">
            <a:avLst/>
          </a:prstGeom>
          <a:noFill/>
          <a:ln/>
        </p:spPr>
        <p:txBody>
          <a:bodyPr wrap="square" lIns="0" tIns="0" rIns="0" bIns="0" rtlCol="0" anchor="ctr">
            <a:normAutofit/>
          </a:bodyPr>
          <a:lstStyle/>
          <a:p>
            <a:pPr indent="0" marL="0">
              <a:buNone/>
            </a:pPr>
            <a:r>
              <a:rPr lang="en-US" sz="1640" b="1" dirty="0">
                <a:solidFill>
                  <a:srgbClr val="267E88"/>
                </a:solidFill>
                <a:latin typeface="Inter Display" pitchFamily="34" charset="0"/>
                <a:ea typeface="Inter Display" pitchFamily="34" charset="-122"/>
                <a:cs typeface="Inter Display" pitchFamily="34" charset="-120"/>
              </a:rPr>
              <a:t>SOURCE AUDIT</a:t>
            </a:r>
            <a:endParaRPr lang="en-US" sz="1640" dirty="0"/>
          </a:p>
        </p:txBody>
      </p:sp>
      <p:sp>
        <p:nvSpPr>
          <p:cNvPr id="20" name="Text 18"/>
          <p:cNvSpPr/>
          <p:nvPr/>
        </p:nvSpPr>
        <p:spPr>
          <a:xfrm>
            <a:off x="4736592" y="4718304"/>
            <a:ext cx="6419088" cy="548640"/>
          </a:xfrm>
          <a:prstGeom prst="rect">
            <a:avLst/>
          </a:prstGeom>
          <a:noFill/>
          <a:ln/>
        </p:spPr>
        <p:txBody>
          <a:bodyPr wrap="square" lIns="0" tIns="0" rIns="0" bIns="0" rtlCol="0" anchor="ctr">
            <a:normAutofit/>
          </a:bodyPr>
          <a:lstStyle/>
          <a:p>
            <a:pPr indent="0" marL="0">
              <a:buNone/>
            </a:pPr>
            <a:r>
              <a:rPr lang="en-US" sz="1580" dirty="0">
                <a:solidFill>
                  <a:srgbClr val="263E49"/>
                </a:solidFill>
                <a:latin typeface="Inter" pitchFamily="34" charset="0"/>
                <a:ea typeface="Inter" pitchFamily="34" charset="-122"/>
                <a:cs typeface="Inter" pitchFamily="34" charset="-120"/>
              </a:rPr>
              <a:t>Identify direct quotations versus paraphrases; check dates, references and study citations.</a:t>
            </a:r>
            <a:endParaRPr lang="en-US" sz="158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8F8F3"/>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67E88"/>
          </a:solidFill>
          <a:ln w="12700">
            <a:solidFill>
              <a:srgbClr val="267E88">
                <a:alpha val="0"/>
              </a:srgbClr>
            </a:solidFill>
            <a:prstDash val="solid"/>
          </a:ln>
        </p:spPr>
      </p:sp>
      <p:sp>
        <p:nvSpPr>
          <p:cNvPr id="3" name="Text 1"/>
          <p:cNvSpPr/>
          <p:nvPr/>
        </p:nvSpPr>
        <p:spPr>
          <a:xfrm>
            <a:off x="694944" y="329184"/>
            <a:ext cx="10698480" cy="256032"/>
          </a:xfrm>
          <a:prstGeom prst="rect">
            <a:avLst/>
          </a:prstGeom>
          <a:noFill/>
          <a:ln/>
        </p:spPr>
        <p:txBody>
          <a:bodyPr wrap="square" lIns="0" tIns="0" rIns="0" bIns="0" rtlCol="0" anchor="ctr">
            <a:normAutofit/>
          </a:bodyPr>
          <a:lstStyle/>
          <a:p>
            <a:pPr indent="0" marL="0">
              <a:buNone/>
            </a:pPr>
            <a:r>
              <a:rPr lang="en-US" sz="1100" b="1" spc="170" kern="0" dirty="0">
                <a:solidFill>
                  <a:srgbClr val="267E88"/>
                </a:solidFill>
                <a:latin typeface="Inter Display" pitchFamily="34" charset="0"/>
                <a:ea typeface="Inter Display" pitchFamily="34" charset="-122"/>
                <a:cs typeface="Inter Display" pitchFamily="34" charset="-120"/>
              </a:rPr>
              <a:t>SOURCES &amp; ETHICS</a:t>
            </a:r>
            <a:endParaRPr lang="en-US" sz="1100" dirty="0"/>
          </a:p>
        </p:txBody>
      </p:sp>
      <p:sp>
        <p:nvSpPr>
          <p:cNvPr id="4" name="Text 2"/>
          <p:cNvSpPr/>
          <p:nvPr/>
        </p:nvSpPr>
        <p:spPr>
          <a:xfrm>
            <a:off x="694944" y="758952"/>
            <a:ext cx="10789920" cy="731520"/>
          </a:xfrm>
          <a:prstGeom prst="rect">
            <a:avLst/>
          </a:prstGeom>
          <a:noFill/>
          <a:ln/>
        </p:spPr>
        <p:txBody>
          <a:bodyPr wrap="square" lIns="0" tIns="0" rIns="0" bIns="0" rtlCol="0" anchor="ctr">
            <a:normAutofit/>
          </a:bodyPr>
          <a:lstStyle/>
          <a:p>
            <a:pPr indent="0" marL="0">
              <a:buNone/>
            </a:pPr>
            <a:r>
              <a:rPr lang="en-US" sz="3100" b="1" dirty="0">
                <a:solidFill>
                  <a:srgbClr val="173443"/>
                </a:solidFill>
                <a:latin typeface="Inter Display" pitchFamily="34" charset="0"/>
                <a:ea typeface="Inter Display" pitchFamily="34" charset="-122"/>
                <a:cs typeface="Inter Display" pitchFamily="34" charset="-120"/>
              </a:rPr>
              <a:t>Source notes and how to use this resource</a:t>
            </a:r>
            <a:endParaRPr lang="en-US" sz="3100" dirty="0"/>
          </a:p>
        </p:txBody>
      </p:sp>
      <p:sp>
        <p:nvSpPr>
          <p:cNvPr id="5" name="Text 3"/>
          <p:cNvSpPr/>
          <p:nvPr/>
        </p:nvSpPr>
        <p:spPr>
          <a:xfrm>
            <a:off x="713232" y="1508760"/>
            <a:ext cx="10744200" cy="411480"/>
          </a:xfrm>
          <a:prstGeom prst="rect">
            <a:avLst/>
          </a:prstGeom>
          <a:noFill/>
          <a:ln/>
        </p:spPr>
        <p:txBody>
          <a:bodyPr wrap="square" lIns="0" tIns="0" rIns="0" bIns="0" rtlCol="0" anchor="ctr">
            <a:normAutofit/>
          </a:bodyPr>
          <a:lstStyle/>
          <a:p>
            <a:pPr indent="0" marL="0">
              <a:buNone/>
            </a:pPr>
            <a:r>
              <a:rPr lang="en-US" sz="1540" dirty="0">
                <a:solidFill>
                  <a:srgbClr val="637680"/>
                </a:solidFill>
                <a:latin typeface="Inter" pitchFamily="34" charset="0"/>
                <a:ea typeface="Inter" pitchFamily="34" charset="-122"/>
                <a:cs typeface="Inter" pitchFamily="34" charset="-120"/>
              </a:rPr>
              <a:t>Independent educational presentation; no original photographs or private materials are included.</a:t>
            </a:r>
            <a:endParaRPr lang="en-US" sz="1540" dirty="0"/>
          </a:p>
        </p:txBody>
      </p:sp>
      <p:sp>
        <p:nvSpPr>
          <p:cNvPr id="6" name="Shape 4"/>
          <p:cNvSpPr/>
          <p:nvPr/>
        </p:nvSpPr>
        <p:spPr>
          <a:xfrm>
            <a:off x="694944" y="6373368"/>
            <a:ext cx="10808208" cy="0"/>
          </a:xfrm>
          <a:prstGeom prst="line">
            <a:avLst/>
          </a:prstGeom>
          <a:noFill/>
          <a:ln w="12700">
            <a:solidFill>
              <a:srgbClr val="DCE5E2"/>
            </a:solidFill>
            <a:prstDash val="solid"/>
            <a:headEnd type="none"/>
            <a:tailEnd type="none"/>
          </a:ln>
        </p:spPr>
      </p:sp>
      <p:sp>
        <p:nvSpPr>
          <p:cNvPr id="7" name="Text 5"/>
          <p:cNvSpPr/>
          <p:nvPr/>
        </p:nvSpPr>
        <p:spPr>
          <a:xfrm>
            <a:off x="713232" y="6455664"/>
            <a:ext cx="6675120" cy="164592"/>
          </a:xfrm>
          <a:prstGeom prst="rect">
            <a:avLst/>
          </a:prstGeom>
          <a:noFill/>
          <a:ln/>
        </p:spPr>
        <p:txBody>
          <a:bodyPr wrap="square" lIns="0" tIns="0" rIns="0" bIns="0" rtlCol="0" anchor="ctr">
            <a:normAutofit/>
          </a:bodyPr>
          <a:lstStyle/>
          <a:p>
            <a:pPr indent="0" marL="0">
              <a:buNone/>
            </a:pPr>
            <a:r>
              <a:rPr lang="en-US" sz="830" b="1" spc="100" kern="0" dirty="0">
                <a:solidFill>
                  <a:srgbClr val="637680"/>
                </a:solidFill>
                <a:latin typeface="Inter Display" pitchFamily="34" charset="0"/>
                <a:ea typeface="Inter Display" pitchFamily="34" charset="-122"/>
                <a:cs typeface="Inter Display" pitchFamily="34" charset="-120"/>
              </a:rPr>
              <a:t>RISE &amp; REBUILD  /  INDEPENDENT STUDY EDITION</a:t>
            </a:r>
            <a:endParaRPr lang="en-US" sz="830" dirty="0"/>
          </a:p>
        </p:txBody>
      </p:sp>
      <p:sp>
        <p:nvSpPr>
          <p:cNvPr id="8" name="Text 6"/>
          <p:cNvSpPr/>
          <p:nvPr/>
        </p:nvSpPr>
        <p:spPr>
          <a:xfrm>
            <a:off x="11064240" y="6428232"/>
            <a:ext cx="411480" cy="219456"/>
          </a:xfrm>
          <a:prstGeom prst="rect">
            <a:avLst/>
          </a:prstGeom>
          <a:noFill/>
          <a:ln/>
        </p:spPr>
        <p:txBody>
          <a:bodyPr wrap="square" lIns="0" tIns="0" rIns="0" bIns="0" rtlCol="0" anchor="ctr">
            <a:normAutofit/>
          </a:bodyPr>
          <a:lstStyle/>
          <a:p>
            <a:pPr algn="r" indent="0" marL="0">
              <a:buNone/>
            </a:pPr>
            <a:r>
              <a:rPr lang="en-US" sz="1000" b="1" dirty="0">
                <a:solidFill>
                  <a:srgbClr val="267E88"/>
                </a:solidFill>
                <a:latin typeface="Inter Display" pitchFamily="34" charset="0"/>
                <a:ea typeface="Inter Display" pitchFamily="34" charset="-122"/>
                <a:cs typeface="Inter Display" pitchFamily="34" charset="-120"/>
              </a:rPr>
              <a:t>67</a:t>
            </a:r>
            <a:endParaRPr lang="en-US" sz="1000" dirty="0"/>
          </a:p>
        </p:txBody>
      </p:sp>
      <p:sp>
        <p:nvSpPr>
          <p:cNvPr id="9" name="Shape 7"/>
          <p:cNvSpPr/>
          <p:nvPr/>
        </p:nvSpPr>
        <p:spPr>
          <a:xfrm>
            <a:off x="768096" y="1975104"/>
            <a:ext cx="10671048" cy="804672"/>
          </a:xfrm>
          <a:prstGeom prst="roundRect">
            <a:avLst/>
          </a:prstGeom>
          <a:solidFill>
            <a:srgbClr val="E7F1EF"/>
          </a:solidFill>
          <a:ln w="12700">
            <a:solidFill>
              <a:srgbClr val="DCE5E2"/>
            </a:solidFill>
            <a:prstDash val="solid"/>
          </a:ln>
        </p:spPr>
      </p:sp>
      <p:sp>
        <p:nvSpPr>
          <p:cNvPr id="10" name="Text 8"/>
          <p:cNvSpPr/>
          <p:nvPr/>
        </p:nvSpPr>
        <p:spPr>
          <a:xfrm>
            <a:off x="1005840" y="2112264"/>
            <a:ext cx="3118104" cy="393192"/>
          </a:xfrm>
          <a:prstGeom prst="rect">
            <a:avLst/>
          </a:prstGeom>
          <a:noFill/>
          <a:ln/>
        </p:spPr>
        <p:txBody>
          <a:bodyPr wrap="square" lIns="0" tIns="0" rIns="0" bIns="0" rtlCol="0" anchor="ctr">
            <a:normAutofit/>
          </a:bodyPr>
          <a:lstStyle/>
          <a:p>
            <a:pPr indent="0" marL="0">
              <a:buNone/>
            </a:pPr>
            <a:r>
              <a:rPr lang="en-US" sz="1550" b="1" dirty="0">
                <a:solidFill>
                  <a:srgbClr val="267E88"/>
                </a:solidFill>
                <a:latin typeface="Inter Display" pitchFamily="34" charset="0"/>
                <a:ea typeface="Inter Display" pitchFamily="34" charset="-122"/>
                <a:cs typeface="Inter Display" pitchFamily="34" charset="-120"/>
              </a:rPr>
              <a:t>PRIMARY MATERIAL</a:t>
            </a:r>
            <a:endParaRPr lang="en-US" sz="1550" dirty="0"/>
          </a:p>
        </p:txBody>
      </p:sp>
      <p:sp>
        <p:nvSpPr>
          <p:cNvPr id="11" name="Text 9"/>
          <p:cNvSpPr/>
          <p:nvPr/>
        </p:nvSpPr>
        <p:spPr>
          <a:xfrm>
            <a:off x="4069080" y="2084832"/>
            <a:ext cx="7059168" cy="630936"/>
          </a:xfrm>
          <a:prstGeom prst="rect">
            <a:avLst/>
          </a:prstGeom>
          <a:noFill/>
          <a:ln/>
        </p:spPr>
        <p:txBody>
          <a:bodyPr wrap="square" lIns="0" tIns="0" rIns="0" bIns="0" rtlCol="0" anchor="ctr">
            <a:normAutofit/>
          </a:bodyPr>
          <a:lstStyle/>
          <a:p>
            <a:pPr indent="0" marL="0">
              <a:buNone/>
            </a:pPr>
            <a:r>
              <a:rPr lang="en-US" sz="1470" dirty="0">
                <a:solidFill>
                  <a:srgbClr val="263E49"/>
                </a:solidFill>
                <a:latin typeface="Inter" pitchFamily="34" charset="0"/>
                <a:ea typeface="Inter" pitchFamily="34" charset="-122"/>
                <a:cs typeface="Inter" pitchFamily="34" charset="-120"/>
              </a:rPr>
              <a:t>Grace Church watch party participant handout, October 17, 2026, pages 3–19; attendee notes from Sessions 1–4.</a:t>
            </a:r>
            <a:endParaRPr lang="en-US" sz="1470" dirty="0"/>
          </a:p>
        </p:txBody>
      </p:sp>
      <p:sp>
        <p:nvSpPr>
          <p:cNvPr id="12" name="Shape 10"/>
          <p:cNvSpPr/>
          <p:nvPr/>
        </p:nvSpPr>
        <p:spPr>
          <a:xfrm>
            <a:off x="768096" y="2871216"/>
            <a:ext cx="10671048" cy="804672"/>
          </a:xfrm>
          <a:prstGeom prst="roundRect">
            <a:avLst/>
          </a:prstGeom>
          <a:solidFill>
            <a:srgbClr val="FFFFFF"/>
          </a:solidFill>
          <a:ln w="12700">
            <a:solidFill>
              <a:srgbClr val="DCE5E2"/>
            </a:solidFill>
            <a:prstDash val="solid"/>
          </a:ln>
        </p:spPr>
      </p:sp>
      <p:sp>
        <p:nvSpPr>
          <p:cNvPr id="13" name="Text 11"/>
          <p:cNvSpPr/>
          <p:nvPr/>
        </p:nvSpPr>
        <p:spPr>
          <a:xfrm>
            <a:off x="1005840" y="3008376"/>
            <a:ext cx="3118104" cy="393192"/>
          </a:xfrm>
          <a:prstGeom prst="rect">
            <a:avLst/>
          </a:prstGeom>
          <a:noFill/>
          <a:ln/>
        </p:spPr>
        <p:txBody>
          <a:bodyPr wrap="square" lIns="0" tIns="0" rIns="0" bIns="0" rtlCol="0" anchor="ctr">
            <a:normAutofit/>
          </a:bodyPr>
          <a:lstStyle/>
          <a:p>
            <a:pPr indent="0" marL="0">
              <a:buNone/>
            </a:pPr>
            <a:r>
              <a:rPr lang="en-US" sz="1550" b="1" dirty="0">
                <a:solidFill>
                  <a:srgbClr val="267E88"/>
                </a:solidFill>
                <a:latin typeface="Inter Display" pitchFamily="34" charset="0"/>
                <a:ea typeface="Inter Display" pitchFamily="34" charset="-122"/>
                <a:cs typeface="Inter Display" pitchFamily="34" charset="-120"/>
              </a:rPr>
              <a:t>SUPPLEMENTAL HANDOUT</a:t>
            </a:r>
            <a:endParaRPr lang="en-US" sz="1550" dirty="0"/>
          </a:p>
        </p:txBody>
      </p:sp>
      <p:sp>
        <p:nvSpPr>
          <p:cNvPr id="14" name="Text 12"/>
          <p:cNvSpPr/>
          <p:nvPr/>
        </p:nvSpPr>
        <p:spPr>
          <a:xfrm>
            <a:off x="4069080" y="2980944"/>
            <a:ext cx="7059168" cy="630936"/>
          </a:xfrm>
          <a:prstGeom prst="rect">
            <a:avLst/>
          </a:prstGeom>
          <a:noFill/>
          <a:ln/>
        </p:spPr>
        <p:txBody>
          <a:bodyPr wrap="square" lIns="0" tIns="0" rIns="0" bIns="0" rtlCol="0" anchor="ctr">
            <a:normAutofit/>
          </a:bodyPr>
          <a:lstStyle/>
          <a:p>
            <a:pPr indent="0" marL="0">
              <a:buNone/>
            </a:pPr>
            <a:r>
              <a:rPr lang="en-US" sz="1470" dirty="0">
                <a:solidFill>
                  <a:srgbClr val="263E49"/>
                </a:solidFill>
                <a:latin typeface="Inter" pitchFamily="34" charset="0"/>
                <a:ea typeface="Inter" pitchFamily="34" charset="-122"/>
                <a:cs typeface="Inter" pitchFamily="34" charset="-120"/>
              </a:rPr>
              <a:t>“Connection is the Correction,” attributed to Treina Nash, LMFT; used for general conceptual inspiration only.</a:t>
            </a:r>
            <a:endParaRPr lang="en-US" sz="1470" dirty="0"/>
          </a:p>
        </p:txBody>
      </p:sp>
      <p:sp>
        <p:nvSpPr>
          <p:cNvPr id="15" name="Shape 13"/>
          <p:cNvSpPr/>
          <p:nvPr/>
        </p:nvSpPr>
        <p:spPr>
          <a:xfrm>
            <a:off x="768096" y="3767328"/>
            <a:ext cx="10671048" cy="804672"/>
          </a:xfrm>
          <a:prstGeom prst="roundRect">
            <a:avLst/>
          </a:prstGeom>
          <a:solidFill>
            <a:srgbClr val="E7F1EF"/>
          </a:solidFill>
          <a:ln w="12700">
            <a:solidFill>
              <a:srgbClr val="DCE5E2"/>
            </a:solidFill>
            <a:prstDash val="solid"/>
          </a:ln>
        </p:spPr>
      </p:sp>
      <p:sp>
        <p:nvSpPr>
          <p:cNvPr id="16" name="Text 14"/>
          <p:cNvSpPr/>
          <p:nvPr/>
        </p:nvSpPr>
        <p:spPr>
          <a:xfrm>
            <a:off x="1005840" y="3904488"/>
            <a:ext cx="3118104" cy="393192"/>
          </a:xfrm>
          <a:prstGeom prst="rect">
            <a:avLst/>
          </a:prstGeom>
          <a:noFill/>
          <a:ln/>
        </p:spPr>
        <p:txBody>
          <a:bodyPr wrap="square" lIns="0" tIns="0" rIns="0" bIns="0" rtlCol="0" anchor="ctr">
            <a:normAutofit/>
          </a:bodyPr>
          <a:lstStyle/>
          <a:p>
            <a:pPr indent="0" marL="0">
              <a:buNone/>
            </a:pPr>
            <a:r>
              <a:rPr lang="en-US" sz="1550" b="1" dirty="0">
                <a:solidFill>
                  <a:srgbClr val="267E88"/>
                </a:solidFill>
                <a:latin typeface="Inter Display" pitchFamily="34" charset="0"/>
                <a:ea typeface="Inter Display" pitchFamily="34" charset="-122"/>
                <a:cs typeface="Inter Display" pitchFamily="34" charset="-120"/>
              </a:rPr>
              <a:t>BIBLICAL REFERENCES</a:t>
            </a:r>
            <a:endParaRPr lang="en-US" sz="1550" dirty="0"/>
          </a:p>
        </p:txBody>
      </p:sp>
      <p:sp>
        <p:nvSpPr>
          <p:cNvPr id="17" name="Text 15"/>
          <p:cNvSpPr/>
          <p:nvPr/>
        </p:nvSpPr>
        <p:spPr>
          <a:xfrm>
            <a:off x="4069080" y="3877056"/>
            <a:ext cx="7059168" cy="630936"/>
          </a:xfrm>
          <a:prstGeom prst="rect">
            <a:avLst/>
          </a:prstGeom>
          <a:noFill/>
          <a:ln/>
        </p:spPr>
        <p:txBody>
          <a:bodyPr wrap="square" lIns="0" tIns="0" rIns="0" bIns="0" rtlCol="0" anchor="ctr">
            <a:normAutofit/>
          </a:bodyPr>
          <a:lstStyle/>
          <a:p>
            <a:pPr indent="0" marL="0">
              <a:buNone/>
            </a:pPr>
            <a:r>
              <a:rPr lang="en-US" sz="1470" dirty="0">
                <a:solidFill>
                  <a:srgbClr val="263E49"/>
                </a:solidFill>
                <a:latin typeface="Inter" pitchFamily="34" charset="0"/>
                <a:ea typeface="Inter" pitchFamily="34" charset="-122"/>
                <a:cs typeface="Inter" pitchFamily="34" charset="-120"/>
              </a:rPr>
              <a:t>Mark 12:30; Genesis 1–3; 1 Kings 19:3–9; Proverbs 4:23; James 1:19; Ephesians 4; Romans 12:18; Philippians 4:6–7.</a:t>
            </a:r>
            <a:endParaRPr lang="en-US" sz="1470" dirty="0"/>
          </a:p>
        </p:txBody>
      </p:sp>
      <p:sp>
        <p:nvSpPr>
          <p:cNvPr id="18" name="Shape 16"/>
          <p:cNvSpPr/>
          <p:nvPr/>
        </p:nvSpPr>
        <p:spPr>
          <a:xfrm>
            <a:off x="768096" y="4663440"/>
            <a:ext cx="10671048" cy="804672"/>
          </a:xfrm>
          <a:prstGeom prst="roundRect">
            <a:avLst/>
          </a:prstGeom>
          <a:solidFill>
            <a:srgbClr val="FFFFFF"/>
          </a:solidFill>
          <a:ln w="12700">
            <a:solidFill>
              <a:srgbClr val="DCE5E2"/>
            </a:solidFill>
            <a:prstDash val="solid"/>
          </a:ln>
        </p:spPr>
      </p:sp>
      <p:sp>
        <p:nvSpPr>
          <p:cNvPr id="19" name="Text 17"/>
          <p:cNvSpPr/>
          <p:nvPr/>
        </p:nvSpPr>
        <p:spPr>
          <a:xfrm>
            <a:off x="1005840" y="4800600"/>
            <a:ext cx="3118104" cy="393192"/>
          </a:xfrm>
          <a:prstGeom prst="rect">
            <a:avLst/>
          </a:prstGeom>
          <a:noFill/>
          <a:ln/>
        </p:spPr>
        <p:txBody>
          <a:bodyPr wrap="square" lIns="0" tIns="0" rIns="0" bIns="0" rtlCol="0" anchor="ctr">
            <a:normAutofit/>
          </a:bodyPr>
          <a:lstStyle/>
          <a:p>
            <a:pPr indent="0" marL="0">
              <a:buNone/>
            </a:pPr>
            <a:r>
              <a:rPr lang="en-US" sz="1550" b="1" dirty="0">
                <a:solidFill>
                  <a:srgbClr val="267E88"/>
                </a:solidFill>
                <a:latin typeface="Inter Display" pitchFamily="34" charset="0"/>
                <a:ea typeface="Inter Display" pitchFamily="34" charset="-122"/>
                <a:cs typeface="Inter Display" pitchFamily="34" charset="-120"/>
              </a:rPr>
              <a:t>RELATED READING</a:t>
            </a:r>
            <a:endParaRPr lang="en-US" sz="1550" dirty="0"/>
          </a:p>
        </p:txBody>
      </p:sp>
      <p:sp>
        <p:nvSpPr>
          <p:cNvPr id="20" name="Text 18"/>
          <p:cNvSpPr/>
          <p:nvPr/>
        </p:nvSpPr>
        <p:spPr>
          <a:xfrm>
            <a:off x="4069080" y="4773168"/>
            <a:ext cx="7059168" cy="630936"/>
          </a:xfrm>
          <a:prstGeom prst="rect">
            <a:avLst/>
          </a:prstGeom>
          <a:noFill/>
          <a:ln/>
        </p:spPr>
        <p:txBody>
          <a:bodyPr wrap="square" lIns="0" tIns="0" rIns="0" bIns="0" rtlCol="0" anchor="ctr">
            <a:normAutofit/>
          </a:bodyPr>
          <a:lstStyle/>
          <a:p>
            <a:pPr indent="0" marL="0">
              <a:buNone/>
            </a:pPr>
            <a:r>
              <a:rPr lang="en-US" sz="1470" dirty="0">
                <a:solidFill>
                  <a:srgbClr val="263E49"/>
                </a:solidFill>
                <a:latin typeface="Inter" pitchFamily="34" charset="0"/>
                <a:ea typeface="Inter" pitchFamily="34" charset="-122"/>
                <a:cs typeface="Inter" pitchFamily="34" charset="-120"/>
              </a:rPr>
              <a:t>Bessel van der Kolk, The Body Keeps the Score (2014), pp. 102–103 as cited in summit handout; Stanford Lifestyle Medicine resource as cited in handout.</a:t>
            </a:r>
            <a:endParaRPr lang="en-US" sz="147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12303D"/>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E6AF45"/>
          </a:solidFill>
          <a:ln w="12700">
            <a:solidFill>
              <a:srgbClr val="E6AF45">
                <a:alpha val="0"/>
              </a:srgbClr>
            </a:solidFill>
            <a:prstDash val="solid"/>
          </a:ln>
        </p:spPr>
      </p:sp>
      <p:sp>
        <p:nvSpPr>
          <p:cNvPr id="3" name="Shape 1"/>
          <p:cNvSpPr/>
          <p:nvPr/>
        </p:nvSpPr>
        <p:spPr>
          <a:xfrm>
            <a:off x="8458200" y="-822960"/>
            <a:ext cx="5120640" cy="5120640"/>
          </a:xfrm>
          <a:prstGeom prst="ellipse">
            <a:avLst/>
          </a:prstGeom>
          <a:solidFill>
            <a:srgbClr val="1F4451"/>
          </a:solidFill>
          <a:ln w="12700">
            <a:solidFill>
              <a:srgbClr val="1F4451">
                <a:alpha val="0"/>
              </a:srgbClr>
            </a:solidFill>
            <a:prstDash val="solid"/>
          </a:ln>
        </p:spPr>
      </p:sp>
      <p:sp>
        <p:nvSpPr>
          <p:cNvPr id="4" name="Shape 2"/>
          <p:cNvSpPr/>
          <p:nvPr/>
        </p:nvSpPr>
        <p:spPr>
          <a:xfrm>
            <a:off x="9509760" y="1161288"/>
            <a:ext cx="3017520" cy="3017520"/>
          </a:xfrm>
          <a:prstGeom prst="ellipse">
            <a:avLst/>
          </a:prstGeom>
          <a:solidFill>
            <a:srgbClr val="267E88"/>
          </a:solidFill>
          <a:ln w="12700">
            <a:solidFill>
              <a:srgbClr val="267E88">
                <a:alpha val="0"/>
              </a:srgbClr>
            </a:solidFill>
            <a:prstDash val="solid"/>
          </a:ln>
        </p:spPr>
      </p:sp>
      <p:sp>
        <p:nvSpPr>
          <p:cNvPr id="5" name="Text 3"/>
          <p:cNvSpPr/>
          <p:nvPr/>
        </p:nvSpPr>
        <p:spPr>
          <a:xfrm>
            <a:off x="777240" y="1389888"/>
            <a:ext cx="10469880" cy="731520"/>
          </a:xfrm>
          <a:prstGeom prst="rect">
            <a:avLst/>
          </a:prstGeom>
          <a:noFill/>
          <a:ln/>
        </p:spPr>
        <p:txBody>
          <a:bodyPr wrap="square" lIns="0" tIns="0" rIns="0" bIns="0" rtlCol="0" anchor="ctr">
            <a:normAutofit/>
          </a:bodyPr>
          <a:lstStyle/>
          <a:p>
            <a:pPr indent="0" marL="0">
              <a:buNone/>
            </a:pPr>
            <a:r>
              <a:rPr lang="en-US" sz="4200" b="1" dirty="0">
                <a:solidFill>
                  <a:srgbClr val="FFFFFF"/>
                </a:solidFill>
                <a:latin typeface="Inter Display" pitchFamily="34" charset="0"/>
                <a:ea typeface="Inter Display" pitchFamily="34" charset="-122"/>
                <a:cs typeface="Inter Display" pitchFamily="34" charset="-120"/>
              </a:rPr>
              <a:t>YOU DO NOT HAVE TO</a:t>
            </a:r>
            <a:endParaRPr lang="en-US" sz="4200" dirty="0"/>
          </a:p>
        </p:txBody>
      </p:sp>
      <p:sp>
        <p:nvSpPr>
          <p:cNvPr id="6" name="Text 4"/>
          <p:cNvSpPr/>
          <p:nvPr/>
        </p:nvSpPr>
        <p:spPr>
          <a:xfrm>
            <a:off x="777240" y="2304288"/>
            <a:ext cx="10433304" cy="804672"/>
          </a:xfrm>
          <a:prstGeom prst="rect">
            <a:avLst/>
          </a:prstGeom>
          <a:noFill/>
          <a:ln/>
        </p:spPr>
        <p:txBody>
          <a:bodyPr wrap="square" lIns="0" tIns="0" rIns="0" bIns="0" rtlCol="0" anchor="ctr">
            <a:normAutofit/>
          </a:bodyPr>
          <a:lstStyle/>
          <a:p>
            <a:pPr indent="0" marL="0">
              <a:buNone/>
            </a:pPr>
            <a:r>
              <a:rPr lang="en-US" sz="4900" b="1" dirty="0">
                <a:solidFill>
                  <a:srgbClr val="FFFFFF"/>
                </a:solidFill>
                <a:latin typeface="Inter Display" pitchFamily="34" charset="0"/>
                <a:ea typeface="Inter Display" pitchFamily="34" charset="-122"/>
                <a:cs typeface="Inter Display" pitchFamily="34" charset="-120"/>
              </a:rPr>
              <a:t>REBUILD ALONE.</a:t>
            </a:r>
            <a:endParaRPr lang="en-US" sz="4900" dirty="0"/>
          </a:p>
        </p:txBody>
      </p:sp>
      <p:sp>
        <p:nvSpPr>
          <p:cNvPr id="7" name="Text 5"/>
          <p:cNvSpPr/>
          <p:nvPr/>
        </p:nvSpPr>
        <p:spPr>
          <a:xfrm>
            <a:off x="813816" y="3685032"/>
            <a:ext cx="9893808" cy="1124712"/>
          </a:xfrm>
          <a:prstGeom prst="rect">
            <a:avLst/>
          </a:prstGeom>
          <a:noFill/>
          <a:ln/>
        </p:spPr>
        <p:txBody>
          <a:bodyPr wrap="square" lIns="0" tIns="0" rIns="0" bIns="0" rtlCol="0" anchor="ctr">
            <a:normAutofit/>
          </a:bodyPr>
          <a:lstStyle/>
          <a:p>
            <a:pPr indent="0" marL="0">
              <a:buNone/>
            </a:pPr>
            <a:r>
              <a:rPr lang="en-US" sz="2300" dirty="0">
                <a:solidFill>
                  <a:srgbClr val="D0E2E0"/>
                </a:solidFill>
                <a:latin typeface="Inter" pitchFamily="34" charset="0"/>
                <a:ea typeface="Inter" pitchFamily="34" charset="-122"/>
                <a:cs typeface="Inter" pitchFamily="34" charset="-120"/>
              </a:rPr>
              <a:t>Notice what is happening. Choose the next faithful step.</a:t>
            </a:r>
            <a:endParaRPr lang="en-US" sz="2300" dirty="0"/>
          </a:p>
          <a:p>
            <a:pPr indent="0" marL="0">
              <a:buNone/>
            </a:pPr>
            <a:r>
              <a:rPr lang="en-US" sz="2300" dirty="0">
                <a:solidFill>
                  <a:srgbClr val="D0E2E0"/>
                </a:solidFill>
                <a:latin typeface="Inter" pitchFamily="34" charset="0"/>
                <a:ea typeface="Inter" pitchFamily="34" charset="-122"/>
                <a:cs typeface="Inter" pitchFamily="34" charset="-120"/>
              </a:rPr>
              <a:t>Practice truth, care, and safe connection over time.</a:t>
            </a:r>
            <a:endParaRPr lang="en-US" sz="2300" dirty="0"/>
          </a:p>
        </p:txBody>
      </p:sp>
      <p:sp>
        <p:nvSpPr>
          <p:cNvPr id="8" name="Shape 6"/>
          <p:cNvSpPr/>
          <p:nvPr/>
        </p:nvSpPr>
        <p:spPr>
          <a:xfrm>
            <a:off x="786384" y="5824728"/>
            <a:ext cx="1097280" cy="64008"/>
          </a:xfrm>
          <a:prstGeom prst="rect">
            <a:avLst/>
          </a:prstGeom>
          <a:solidFill>
            <a:srgbClr val="E6AF45"/>
          </a:solidFill>
          <a:ln w="12700">
            <a:solidFill>
              <a:srgbClr val="E6AF45">
                <a:alpha val="0"/>
              </a:srgbClr>
            </a:solidFill>
            <a:prstDash val="solid"/>
          </a:ln>
        </p:spPr>
      </p:sp>
      <p:sp>
        <p:nvSpPr>
          <p:cNvPr id="9" name="Text 7"/>
          <p:cNvSpPr/>
          <p:nvPr/>
        </p:nvSpPr>
        <p:spPr>
          <a:xfrm>
            <a:off x="813816" y="6172200"/>
            <a:ext cx="9966960" cy="292608"/>
          </a:xfrm>
          <a:prstGeom prst="rect">
            <a:avLst/>
          </a:prstGeom>
          <a:noFill/>
          <a:ln/>
        </p:spPr>
        <p:txBody>
          <a:bodyPr wrap="square" lIns="0" tIns="0" rIns="0" bIns="0" rtlCol="0" anchor="ctr">
            <a:normAutofit/>
          </a:bodyPr>
          <a:lstStyle/>
          <a:p>
            <a:pPr indent="0" marL="0">
              <a:buNone/>
            </a:pPr>
            <a:r>
              <a:rPr lang="en-US" sz="1100" b="1" spc="100" kern="0" dirty="0">
                <a:solidFill>
                  <a:srgbClr val="E6AF45"/>
                </a:solidFill>
                <a:latin typeface="Inter Display" pitchFamily="34" charset="0"/>
                <a:ea typeface="Inter Display" pitchFamily="34" charset="-122"/>
                <a:cs typeface="Inter Display" pitchFamily="34" charset="-120"/>
              </a:rPr>
              <a:t>RISE &amp; REBUILD  •  INDEPENDENT STUDY EDITION  •  2026</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Independent educational study resource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Rise &amp; Rebuild | Rebuilding Connection, Safety and Hope</dc:title>
  <dc:subject>Rise &amp; Rebuild: Pure Desire Summit 2026 attendee-informed presentation</dc:subject>
  <dc:creator>Independent Summit Study Resource</dc:creator>
  <cp:lastModifiedBy>Independent Summit Study Resource</cp:lastModifiedBy>
  <cp:revision>1</cp:revision>
  <dcterms:created xsi:type="dcterms:W3CDTF">2026-10-18T01:53:17Z</dcterms:created>
  <dcterms:modified xsi:type="dcterms:W3CDTF">2026-10-18T01:53:17Z</dcterms:modified>
</cp:coreProperties>
</file>